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9" r:id="rId1"/>
  </p:sldMasterIdLst>
  <p:notesMasterIdLst>
    <p:notesMasterId r:id="rId14"/>
  </p:notesMasterIdLst>
  <p:sldIdLst>
    <p:sldId id="266" r:id="rId2"/>
    <p:sldId id="256" r:id="rId3"/>
    <p:sldId id="257" r:id="rId4"/>
    <p:sldId id="258" r:id="rId5"/>
    <p:sldId id="259" r:id="rId6"/>
    <p:sldId id="260" r:id="rId7"/>
    <p:sldId id="261" r:id="rId8"/>
    <p:sldId id="262" r:id="rId9"/>
    <p:sldId id="263" r:id="rId10"/>
    <p:sldId id="264" r:id="rId11"/>
    <p:sldId id="265" r:id="rId12"/>
    <p:sldId id="267" r:id="rId13"/>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05106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85946" y="1737361"/>
            <a:ext cx="10590790" cy="3995497"/>
          </a:xfrm>
        </p:spPr>
        <p:txBody>
          <a:bodyPr anchor="b"/>
          <a:lstStyle>
            <a:lvl1pPr>
              <a:defRPr sz="8640"/>
            </a:lvl1pPr>
          </a:lstStyle>
          <a:p>
            <a:r>
              <a:rPr lang="en-US"/>
              <a:t>Click to edit Master title style</a:t>
            </a:r>
            <a:endParaRPr lang="en-US" dirty="0"/>
          </a:p>
        </p:txBody>
      </p:sp>
      <p:sp>
        <p:nvSpPr>
          <p:cNvPr id="3" name="Subtitle 2"/>
          <p:cNvSpPr>
            <a:spLocks noGrp="1"/>
          </p:cNvSpPr>
          <p:nvPr>
            <p:ph type="subTitle" idx="1"/>
          </p:nvPr>
        </p:nvSpPr>
        <p:spPr>
          <a:xfrm>
            <a:off x="1385946" y="5732856"/>
            <a:ext cx="10590790" cy="1033704"/>
          </a:xfrm>
        </p:spPr>
        <p:txBody>
          <a:bodyPr anchor="t"/>
          <a:lstStyle>
            <a:lvl1pPr marL="0" indent="0" algn="l">
              <a:buNone/>
              <a:defRPr cap="all">
                <a:solidFill>
                  <a:schemeClr val="bg2">
                    <a:lumMod val="40000"/>
                    <a:lumOff val="6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98502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8" y="5760704"/>
            <a:ext cx="10590788"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6" y="822960"/>
            <a:ext cx="10590790" cy="4368799"/>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7" y="6440790"/>
            <a:ext cx="10590787" cy="592454"/>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6460081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5" y="1737360"/>
            <a:ext cx="10590791" cy="2377440"/>
          </a:xfrm>
        </p:spPr>
        <p:txBody>
          <a:bodyPr/>
          <a:lstStyle>
            <a:lvl1pPr>
              <a:defRPr sz="5760"/>
            </a:lvl1pPr>
          </a:lstStyle>
          <a:p>
            <a:r>
              <a:rPr lang="en-US"/>
              <a:t>Click to edit Master title style</a:t>
            </a:r>
            <a:endParaRPr lang="en-US" dirty="0"/>
          </a:p>
        </p:txBody>
      </p:sp>
      <p:sp>
        <p:nvSpPr>
          <p:cNvPr id="8" name="Text Placeholder 3"/>
          <p:cNvSpPr>
            <a:spLocks noGrp="1"/>
          </p:cNvSpPr>
          <p:nvPr>
            <p:ph type="body" sz="half" idx="2"/>
          </p:nvPr>
        </p:nvSpPr>
        <p:spPr>
          <a:xfrm>
            <a:off x="1385945" y="4389120"/>
            <a:ext cx="10590791" cy="283464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7216476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762" y="1737360"/>
            <a:ext cx="9599178" cy="2788049"/>
          </a:xfrm>
        </p:spPr>
        <p:txBody>
          <a:bodyPr/>
          <a:lstStyle>
            <a:lvl1pPr>
              <a:defRPr sz="5760"/>
            </a:lvl1pPr>
          </a:lstStyle>
          <a:p>
            <a:r>
              <a:rPr lang="en-US"/>
              <a:t>Click to edit Master title style</a:t>
            </a:r>
            <a:endParaRPr lang="en-US" dirty="0"/>
          </a:p>
        </p:txBody>
      </p:sp>
      <p:sp>
        <p:nvSpPr>
          <p:cNvPr id="11" name="Text Placeholder 3"/>
          <p:cNvSpPr>
            <a:spLocks noGrp="1"/>
          </p:cNvSpPr>
          <p:nvPr>
            <p:ph type="body" sz="half" idx="14"/>
          </p:nvPr>
        </p:nvSpPr>
        <p:spPr>
          <a:xfrm>
            <a:off x="2316481" y="4525409"/>
            <a:ext cx="8735579" cy="410609"/>
          </a:xfrm>
        </p:spPr>
        <p:txBody>
          <a:bodyPr vert="horz" lIns="91440" tIns="45720" rIns="91440" bIns="45720" rtlCol="0" anchor="t">
            <a:normAutofit/>
          </a:bodyPr>
          <a:lstStyle>
            <a:lvl1pPr marL="0" indent="0">
              <a:buNone/>
              <a:defRPr lang="en-US" sz="1680" b="0" i="0" kern="1200" cap="small" dirty="0">
                <a:solidFill>
                  <a:schemeClr val="bg2">
                    <a:lumMod val="40000"/>
                    <a:lumOff val="60000"/>
                  </a:schemeClr>
                </a:solidFill>
                <a:latin typeface="+mj-lt"/>
                <a:ea typeface="+mj-ea"/>
                <a:cs typeface="+mj-cs"/>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marL="0" lvl="0" indent="0">
              <a:buNone/>
            </a:pPr>
            <a:r>
              <a:rPr lang="en-US"/>
              <a:t>Click to edit Master text styles</a:t>
            </a:r>
          </a:p>
        </p:txBody>
      </p:sp>
      <p:sp>
        <p:nvSpPr>
          <p:cNvPr id="10" name="Text Placeholder 3"/>
          <p:cNvSpPr>
            <a:spLocks noGrp="1"/>
          </p:cNvSpPr>
          <p:nvPr>
            <p:ph type="body" sz="half" idx="2"/>
          </p:nvPr>
        </p:nvSpPr>
        <p:spPr>
          <a:xfrm>
            <a:off x="1385945" y="5220788"/>
            <a:ext cx="10590791" cy="201168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12" name="TextBox 11"/>
          <p:cNvSpPr txBox="1"/>
          <p:nvPr/>
        </p:nvSpPr>
        <p:spPr>
          <a:xfrm>
            <a:off x="1077954" y="1165504"/>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
        <p:nvSpPr>
          <p:cNvPr id="15" name="TextBox 14"/>
          <p:cNvSpPr txBox="1"/>
          <p:nvPr/>
        </p:nvSpPr>
        <p:spPr>
          <a:xfrm>
            <a:off x="11196588" y="3136545"/>
            <a:ext cx="962294" cy="2345257"/>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4640" dirty="0"/>
              <a:t>”</a:t>
            </a:r>
          </a:p>
        </p:txBody>
      </p:sp>
    </p:spTree>
    <p:extLst>
      <p:ext uri="{BB962C8B-B14F-4D97-AF65-F5344CB8AC3E}">
        <p14:creationId xmlns:p14="http://schemas.microsoft.com/office/powerpoint/2010/main" val="342805805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385945" y="3749041"/>
            <a:ext cx="10590792" cy="198381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5732857"/>
            <a:ext cx="10590791" cy="1032480"/>
          </a:xfrm>
        </p:spPr>
        <p:txBody>
          <a:bodyPr anchor="t"/>
          <a:lstStyle>
            <a:lvl1pPr marL="0" indent="0" algn="l">
              <a:buNone/>
              <a:defRPr sz="2400" cap="none">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4198459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59537" y="2377440"/>
            <a:ext cx="353623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782956" y="3200400"/>
            <a:ext cx="3512820"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0392" y="2377440"/>
            <a:ext cx="3523489"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4647727" y="3200400"/>
            <a:ext cx="3536153"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2377440"/>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8549640" y="3200400"/>
            <a:ext cx="3518536" cy="4307206"/>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pPr/>
              <a:t>5/11/2024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06466958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040"/>
            </a:lvl1pPr>
          </a:lstStyle>
          <a:p>
            <a:r>
              <a:rPr lang="en-US"/>
              <a:t>Click to edit Master title style</a:t>
            </a:r>
            <a:endParaRPr lang="en-US" dirty="0"/>
          </a:p>
        </p:txBody>
      </p:sp>
      <p:sp>
        <p:nvSpPr>
          <p:cNvPr id="3" name="Text Placeholder 2"/>
          <p:cNvSpPr>
            <a:spLocks noGrp="1"/>
          </p:cNvSpPr>
          <p:nvPr>
            <p:ph type="body" idx="1"/>
          </p:nvPr>
        </p:nvSpPr>
        <p:spPr>
          <a:xfrm>
            <a:off x="782956" y="5101139"/>
            <a:ext cx="352806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9" name="Picture Placeholder 2"/>
          <p:cNvSpPr>
            <a:spLocks noGrp="1" noChangeAspect="1"/>
          </p:cNvSpPr>
          <p:nvPr>
            <p:ph type="pic" idx="15"/>
          </p:nvPr>
        </p:nvSpPr>
        <p:spPr>
          <a:xfrm>
            <a:off x="782956" y="2651760"/>
            <a:ext cx="352806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782956" y="5792654"/>
            <a:ext cx="3528060"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4667251" y="5101139"/>
            <a:ext cx="3516630"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0" name="Picture Placeholder 2"/>
          <p:cNvSpPr>
            <a:spLocks noGrp="1" noChangeAspect="1"/>
          </p:cNvSpPr>
          <p:nvPr>
            <p:ph type="pic" idx="21"/>
          </p:nvPr>
        </p:nvSpPr>
        <p:spPr>
          <a:xfrm>
            <a:off x="4667249" y="2651760"/>
            <a:ext cx="3516630"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4665627" y="5792653"/>
            <a:ext cx="3521287"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8549640" y="5101139"/>
            <a:ext cx="351853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31" name="Picture Placeholder 2"/>
          <p:cNvSpPr>
            <a:spLocks noGrp="1" noChangeAspect="1"/>
          </p:cNvSpPr>
          <p:nvPr>
            <p:ph type="pic" idx="22"/>
          </p:nvPr>
        </p:nvSpPr>
        <p:spPr>
          <a:xfrm>
            <a:off x="8549639" y="2651760"/>
            <a:ext cx="3518536" cy="1828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8549491" y="5792650"/>
            <a:ext cx="3523196" cy="791027"/>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9" name="Straight Connector 18"/>
          <p:cNvCxnSpPr/>
          <p:nvPr/>
        </p:nvCxnSpPr>
        <p:spPr>
          <a:xfrm>
            <a:off x="4471370" y="2560320"/>
            <a:ext cx="0" cy="475488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8354672" y="2560320"/>
            <a:ext cx="0" cy="4760258"/>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pPr/>
              <a:t>5/11/2024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546592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836794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965055" y="516256"/>
            <a:ext cx="2103121" cy="699135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782956" y="1064897"/>
            <a:ext cx="8907779" cy="644270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37791458"/>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3850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8725513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85948" y="3434080"/>
            <a:ext cx="10590788" cy="2298776"/>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6" y="5732857"/>
            <a:ext cx="10590790" cy="1032480"/>
          </a:xfrm>
        </p:spPr>
        <p:txBody>
          <a:bodyPr anchor="t"/>
          <a:lstStyle>
            <a:lvl1pPr marL="0" indent="0" algn="l">
              <a:buNone/>
              <a:defRPr sz="2400" cap="all">
                <a:solidFill>
                  <a:schemeClr val="bg2">
                    <a:lumMod val="40000"/>
                    <a:lumOff val="6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6438613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23975" y="2472690"/>
            <a:ext cx="5275607" cy="503491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785392" y="2467311"/>
            <a:ext cx="5275609" cy="5040294"/>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9278108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3975" y="2286000"/>
            <a:ext cx="5275606"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2397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785395" y="2286000"/>
            <a:ext cx="5275607" cy="691514"/>
          </a:xfrm>
        </p:spPr>
        <p:txBody>
          <a:bodyPr anchor="b">
            <a:noAutofit/>
          </a:bodyPr>
          <a:lstStyle>
            <a:lvl1pPr marL="0" indent="0">
              <a:buNone/>
              <a:defRPr sz="2880" b="0">
                <a:solidFill>
                  <a:schemeClr val="bg2">
                    <a:lumMod val="40000"/>
                    <a:lumOff val="6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785395" y="3017520"/>
            <a:ext cx="5275607" cy="4490086"/>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1112714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8701850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084396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5944" y="1737360"/>
            <a:ext cx="4081277" cy="173736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5741540" y="1737360"/>
            <a:ext cx="6235196" cy="5486400"/>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85944" y="3755137"/>
            <a:ext cx="4081276" cy="3474719"/>
          </a:xfrm>
        </p:spPr>
        <p:txBody>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7" name="Date Placeholder 4"/>
          <p:cNvSpPr>
            <a:spLocks noGrp="1"/>
          </p:cNvSpPr>
          <p:nvPr>
            <p:ph type="dt" sz="half" idx="10"/>
          </p:nvPr>
        </p:nvSpPr>
        <p:spPr/>
        <p:txBody>
          <a:bodyPr/>
          <a:lstStyle/>
          <a:p>
            <a:fld id="{48A87A34-81AB-432B-8DAE-1953F412C126}" type="datetimeFigureOut">
              <a:rPr lang="en-US" smtClean="0"/>
              <a:t>5/11/2024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542177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84689" y="2225030"/>
            <a:ext cx="6111487" cy="188977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39455" y="1371600"/>
            <a:ext cx="3840480"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4389120"/>
            <a:ext cx="6101975" cy="1645920"/>
          </a:xfrm>
        </p:spPr>
        <p:txBody>
          <a:bodyP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3893936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3203623"/>
            <a:ext cx="4844414" cy="5025978"/>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3470817"/>
            <a:ext cx="1826894" cy="2838544"/>
          </a:xfrm>
          <a:prstGeom prst="rect">
            <a:avLst/>
          </a:prstGeom>
        </p:spPr>
      </p:pic>
      <p:sp>
        <p:nvSpPr>
          <p:cNvPr id="16" name="Oval 15"/>
          <p:cNvSpPr/>
          <p:nvPr/>
        </p:nvSpPr>
        <p:spPr>
          <a:xfrm>
            <a:off x="10330814" y="2011680"/>
            <a:ext cx="3383280" cy="338328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9599295" y="1"/>
            <a:ext cx="1924064" cy="1369688"/>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10327054" y="7315200"/>
            <a:ext cx="1192481" cy="914400"/>
          </a:xfrm>
          <a:prstGeom prst="rect">
            <a:avLst/>
          </a:prstGeom>
        </p:spPr>
      </p:pic>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775334" y="543262"/>
            <a:ext cx="11285668" cy="1680636"/>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323975" y="2463502"/>
            <a:ext cx="10735849" cy="503457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2186767" y="2148842"/>
            <a:ext cx="1188719" cy="365759"/>
          </a:xfrm>
          <a:prstGeom prst="rect">
            <a:avLst/>
          </a:prstGeom>
        </p:spPr>
        <p:txBody>
          <a:bodyPr vert="horz" lIns="91440" tIns="45720" rIns="91440" bIns="45720" rtlCol="0" anchor="t"/>
          <a:lstStyle>
            <a:lvl1pPr algn="l">
              <a:defRPr sz="1320" b="0" i="0">
                <a:solidFill>
                  <a:schemeClr val="tx1">
                    <a:tint val="75000"/>
                    <a:alpha val="60000"/>
                  </a:schemeClr>
                </a:solidFill>
              </a:defRPr>
            </a:lvl1pPr>
          </a:lstStyle>
          <a:p>
            <a:fld id="{48A87A34-81AB-432B-8DAE-1953F412C126}" type="datetimeFigureOut">
              <a:rPr lang="en-US" smtClean="0"/>
              <a:pPr/>
              <a:t>5/11/2024</a:t>
            </a:fld>
            <a:endParaRPr lang="en-US" dirty="0"/>
          </a:p>
        </p:txBody>
      </p:sp>
      <p:sp>
        <p:nvSpPr>
          <p:cNvPr id="5" name="Footer Placeholder 4"/>
          <p:cNvSpPr>
            <a:spLocks noGrp="1"/>
          </p:cNvSpPr>
          <p:nvPr>
            <p:ph type="ftr" sz="quarter" idx="3"/>
          </p:nvPr>
        </p:nvSpPr>
        <p:spPr>
          <a:xfrm rot="5400000">
            <a:off x="10741888" y="3870357"/>
            <a:ext cx="4631754" cy="365761"/>
          </a:xfrm>
          <a:prstGeom prst="rect">
            <a:avLst/>
          </a:prstGeom>
        </p:spPr>
        <p:txBody>
          <a:bodyPr vert="horz" lIns="91440" tIns="45720" rIns="91440" bIns="45720" rtlCol="0" anchor="b"/>
          <a:lstStyle>
            <a:lvl1pPr algn="l">
              <a:defRPr sz="132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648103780"/>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Lst>
  <p:hf sldNum="0" hdr="0" ftr="0" dt="0"/>
  <p:txStyles>
    <p:titleStyle>
      <a:lvl1pPr algn="l" defTabSz="548640" rtl="0" eaLnBrk="1" latinLnBrk="0" hangingPunct="1">
        <a:spcBef>
          <a:spcPct val="0"/>
        </a:spcBef>
        <a:buNone/>
        <a:defRPr sz="504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400" b="0" i="0" kern="1200">
          <a:solidFill>
            <a:schemeClr val="tx1"/>
          </a:solidFill>
          <a:latin typeface="+mj-lt"/>
          <a:ea typeface="+mj-ea"/>
          <a:cs typeface="+mj-cs"/>
        </a:defRPr>
      </a:lvl1pPr>
      <a:lvl2pPr marL="891540" indent="-342900" algn="l" defTabSz="548640" rtl="0" eaLnBrk="1" latinLnBrk="0" hangingPunct="1">
        <a:spcBef>
          <a:spcPts val="1200"/>
        </a:spcBef>
        <a:spcAft>
          <a:spcPts val="0"/>
        </a:spcAft>
        <a:buClr>
          <a:schemeClr val="bg2">
            <a:lumMod val="40000"/>
            <a:lumOff val="60000"/>
          </a:schemeClr>
        </a:buClr>
        <a:buSzPct val="80000"/>
        <a:buFont typeface="Wingdings 3" charset="2"/>
        <a:buChar char=""/>
        <a:defRPr sz="2160" b="0" i="0" kern="1200">
          <a:solidFill>
            <a:schemeClr val="tx1"/>
          </a:solidFill>
          <a:latin typeface="+mj-lt"/>
          <a:ea typeface="+mj-ea"/>
          <a:cs typeface="+mj-cs"/>
        </a:defRPr>
      </a:lvl2pPr>
      <a:lvl3pPr marL="13716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920" b="0" i="0" kern="1200">
          <a:solidFill>
            <a:schemeClr val="tx1"/>
          </a:solidFill>
          <a:latin typeface="+mj-lt"/>
          <a:ea typeface="+mj-ea"/>
          <a:cs typeface="+mj-cs"/>
        </a:defRPr>
      </a:lvl3pPr>
      <a:lvl4pPr marL="19202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4pPr>
      <a:lvl5pPr marL="246888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5pPr>
      <a:lvl6pPr marL="30072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6pPr>
      <a:lvl7pPr marL="356616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7pPr>
      <a:lvl8pPr marL="411480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8pPr>
      <a:lvl9pPr marL="4663440" indent="-274320" algn="l" defTabSz="548640" rtl="0" eaLnBrk="1" latinLnBrk="0" hangingPunct="1">
        <a:spcBef>
          <a:spcPts val="1200"/>
        </a:spcBef>
        <a:spcAft>
          <a:spcPts val="0"/>
        </a:spcAft>
        <a:buClr>
          <a:schemeClr val="bg2">
            <a:lumMod val="40000"/>
            <a:lumOff val="60000"/>
          </a:schemeClr>
        </a:buClr>
        <a:buSzPct val="80000"/>
        <a:buFont typeface="Wingdings 3" charset="2"/>
        <a:buChar char=""/>
        <a:defRPr sz="1680" b="0" i="0" kern="1200">
          <a:solidFill>
            <a:schemeClr val="tx1"/>
          </a:solidFill>
          <a:latin typeface="+mj-lt"/>
          <a:ea typeface="+mj-ea"/>
          <a:cs typeface="+mj-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B538F2-594B-0F06-C2CF-C7A03BE2ABF8}"/>
              </a:ext>
            </a:extLst>
          </p:cNvPr>
          <p:cNvSpPr txBox="1"/>
          <p:nvPr/>
        </p:nvSpPr>
        <p:spPr>
          <a:xfrm>
            <a:off x="4716966" y="4337825"/>
            <a:ext cx="4427034" cy="1200329"/>
          </a:xfrm>
          <a:prstGeom prst="rect">
            <a:avLst/>
          </a:prstGeom>
          <a:noFill/>
        </p:spPr>
        <p:txBody>
          <a:bodyPr wrap="square" rtlCol="0">
            <a:spAutoFit/>
          </a:bodyPr>
          <a:lstStyle/>
          <a:p>
            <a:r>
              <a:rPr lang="en-IN" sz="7200" dirty="0">
                <a:solidFill>
                  <a:srgbClr val="FF0000"/>
                </a:solidFill>
              </a:rPr>
              <a:t>ChatGPT</a:t>
            </a:r>
          </a:p>
        </p:txBody>
      </p:sp>
      <p:sp>
        <p:nvSpPr>
          <p:cNvPr id="5" name="TextBox 4">
            <a:extLst>
              <a:ext uri="{FF2B5EF4-FFF2-40B4-BE49-F238E27FC236}">
                <a16:creationId xmlns:a16="http://schemas.microsoft.com/office/drawing/2014/main" id="{251D8F2A-B494-7274-4FE7-D6F120DAC9F5}"/>
              </a:ext>
            </a:extLst>
          </p:cNvPr>
          <p:cNvSpPr txBox="1"/>
          <p:nvPr/>
        </p:nvSpPr>
        <p:spPr>
          <a:xfrm>
            <a:off x="5324707" y="1137425"/>
            <a:ext cx="3724507" cy="1200329"/>
          </a:xfrm>
          <a:prstGeom prst="rect">
            <a:avLst/>
          </a:prstGeom>
          <a:noFill/>
        </p:spPr>
        <p:txBody>
          <a:bodyPr wrap="square" rtlCol="0">
            <a:spAutoFit/>
          </a:bodyPr>
          <a:lstStyle/>
          <a:p>
            <a:r>
              <a:rPr lang="en-IN" sz="7200" dirty="0">
                <a:solidFill>
                  <a:srgbClr val="FF0000"/>
                </a:solidFill>
              </a:rPr>
              <a:t>Topic</a:t>
            </a:r>
          </a:p>
        </p:txBody>
      </p:sp>
      <p:sp>
        <p:nvSpPr>
          <p:cNvPr id="9" name="Rectangle 8">
            <a:extLst>
              <a:ext uri="{FF2B5EF4-FFF2-40B4-BE49-F238E27FC236}">
                <a16:creationId xmlns:a16="http://schemas.microsoft.com/office/drawing/2014/main" id="{D7529155-9C55-75F8-0B48-DCA55CD60513}"/>
              </a:ext>
            </a:extLst>
          </p:cNvPr>
          <p:cNvSpPr/>
          <p:nvPr/>
        </p:nvSpPr>
        <p:spPr>
          <a:xfrm>
            <a:off x="5202043" y="1315844"/>
            <a:ext cx="2865864" cy="102191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IN" sz="7200" dirty="0"/>
              <a:t>Topic</a:t>
            </a:r>
          </a:p>
        </p:txBody>
      </p:sp>
      <p:sp>
        <p:nvSpPr>
          <p:cNvPr id="14" name="Oval 13">
            <a:extLst>
              <a:ext uri="{FF2B5EF4-FFF2-40B4-BE49-F238E27FC236}">
                <a16:creationId xmlns:a16="http://schemas.microsoft.com/office/drawing/2014/main" id="{9C537B1B-D886-1688-E84D-B07BD9A82B03}"/>
              </a:ext>
            </a:extLst>
          </p:cNvPr>
          <p:cNvSpPr/>
          <p:nvPr/>
        </p:nvSpPr>
        <p:spPr>
          <a:xfrm>
            <a:off x="3451302" y="4337825"/>
            <a:ext cx="6958362" cy="1661532"/>
          </a:xfrm>
          <a:prstGeom prst="ellips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en-IN" sz="7200" dirty="0"/>
              <a:t>ChatGPT</a:t>
            </a:r>
          </a:p>
        </p:txBody>
      </p:sp>
      <p:sp>
        <p:nvSpPr>
          <p:cNvPr id="15" name="Arrow: Down 14">
            <a:extLst>
              <a:ext uri="{FF2B5EF4-FFF2-40B4-BE49-F238E27FC236}">
                <a16:creationId xmlns:a16="http://schemas.microsoft.com/office/drawing/2014/main" id="{81B67BDF-0FB7-5F01-15B5-6266F0E7DF10}"/>
              </a:ext>
            </a:extLst>
          </p:cNvPr>
          <p:cNvSpPr/>
          <p:nvPr/>
        </p:nvSpPr>
        <p:spPr>
          <a:xfrm>
            <a:off x="6222379" y="2685443"/>
            <a:ext cx="825191" cy="130469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814BE707-FA48-2ED6-F11B-6CCA17D87639}"/>
              </a:ext>
            </a:extLst>
          </p:cNvPr>
          <p:cNvSpPr txBox="1"/>
          <p:nvPr/>
        </p:nvSpPr>
        <p:spPr>
          <a:xfrm>
            <a:off x="11608419" y="7076120"/>
            <a:ext cx="2255746" cy="369332"/>
          </a:xfrm>
          <a:prstGeom prst="rect">
            <a:avLst/>
          </a:prstGeom>
          <a:noFill/>
        </p:spPr>
        <p:txBody>
          <a:bodyPr wrap="none" rtlCol="0">
            <a:spAutoFit/>
          </a:bodyPr>
          <a:lstStyle/>
          <a:p>
            <a:r>
              <a:rPr lang="en-IN" dirty="0"/>
              <a:t>By Raushan Kumar</a:t>
            </a:r>
          </a:p>
        </p:txBody>
      </p:sp>
    </p:spTree>
    <p:extLst>
      <p:ext uri="{BB962C8B-B14F-4D97-AF65-F5344CB8AC3E}">
        <p14:creationId xmlns:p14="http://schemas.microsoft.com/office/powerpoint/2010/main" val="723774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2348389" y="795099"/>
            <a:ext cx="8996243" cy="694373"/>
          </a:xfrm>
          <a:prstGeom prst="rect">
            <a:avLst/>
          </a:prstGeom>
          <a:noFill/>
          <a:ln/>
        </p:spPr>
        <p:txBody>
          <a:bodyPr wrap="none" rtlCol="0" anchor="t"/>
          <a:lstStyle/>
          <a:p>
            <a:pPr marL="0" indent="0">
              <a:lnSpc>
                <a:spcPts val="5468"/>
              </a:lnSpc>
              <a:buNone/>
            </a:pPr>
            <a:r>
              <a:rPr lang="en-US" sz="4374" dirty="0">
                <a:solidFill>
                  <a:srgbClr val="1F1E1E"/>
                </a:solidFill>
                <a:latin typeface="Red Hat Text" pitchFamily="34" charset="0"/>
                <a:ea typeface="Red Hat Text" pitchFamily="34" charset="-122"/>
                <a:cs typeface="Red Hat Text" pitchFamily="34" charset="-120"/>
              </a:rPr>
              <a:t>Embracing the Future with ChatGPT</a:t>
            </a:r>
            <a:endParaRPr lang="en-US" sz="4374" dirty="0"/>
          </a:p>
        </p:txBody>
      </p:sp>
      <p:sp>
        <p:nvSpPr>
          <p:cNvPr id="5" name="Text 2"/>
          <p:cNvSpPr/>
          <p:nvPr/>
        </p:nvSpPr>
        <p:spPr>
          <a:xfrm>
            <a:off x="2348389" y="2044898"/>
            <a:ext cx="2907149" cy="347186"/>
          </a:xfrm>
          <a:prstGeom prst="rect">
            <a:avLst/>
          </a:prstGeom>
          <a:noFill/>
          <a:ln/>
        </p:spPr>
        <p:txBody>
          <a:bodyPr wrap="non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Empowering Individuals</a:t>
            </a:r>
            <a:endParaRPr lang="en-US" sz="2187" dirty="0"/>
          </a:p>
        </p:txBody>
      </p:sp>
      <p:sp>
        <p:nvSpPr>
          <p:cNvPr id="6" name="Text 3"/>
          <p:cNvSpPr/>
          <p:nvPr/>
        </p:nvSpPr>
        <p:spPr>
          <a:xfrm>
            <a:off x="2348389" y="2614255"/>
            <a:ext cx="2949416" cy="4264819"/>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ChatGPT and similar AI language models have the potential to empower individuals by augmenting human capabilities, enabling new forms of creativity, productivity, and problem-solving. This could lead to increased accessibility to information, personalized learning experiences, and enhanced self-expression.</a:t>
            </a:r>
            <a:endParaRPr lang="en-US" sz="1750" dirty="0"/>
          </a:p>
        </p:txBody>
      </p:sp>
      <p:sp>
        <p:nvSpPr>
          <p:cNvPr id="7" name="Text 4"/>
          <p:cNvSpPr/>
          <p:nvPr/>
        </p:nvSpPr>
        <p:spPr>
          <a:xfrm>
            <a:off x="5847398" y="2044898"/>
            <a:ext cx="2949416" cy="694373"/>
          </a:xfrm>
          <a:prstGeom prst="rect">
            <a:avLst/>
          </a:prstGeom>
          <a:noFill/>
          <a:ln/>
        </p:spPr>
        <p:txBody>
          <a:bodyPr wrap="squar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Transforming Organizations</a:t>
            </a:r>
            <a:endParaRPr lang="en-US" sz="2187" dirty="0"/>
          </a:p>
        </p:txBody>
      </p:sp>
      <p:sp>
        <p:nvSpPr>
          <p:cNvPr id="8" name="Text 5"/>
          <p:cNvSpPr/>
          <p:nvPr/>
        </p:nvSpPr>
        <p:spPr>
          <a:xfrm>
            <a:off x="5847398" y="2961442"/>
            <a:ext cx="2949416" cy="3909417"/>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In the business world, ChatGPT can help organizations streamline operations, improve customer service, and drive innovation. By automating repetitive tasks and assisting with content creation and decision-making, AI language models can free up employees to focus on higher-level, strategic work.</a:t>
            </a:r>
            <a:endParaRPr lang="en-US" sz="1750" dirty="0"/>
          </a:p>
        </p:txBody>
      </p:sp>
      <p:sp>
        <p:nvSpPr>
          <p:cNvPr id="9" name="Text 6"/>
          <p:cNvSpPr/>
          <p:nvPr/>
        </p:nvSpPr>
        <p:spPr>
          <a:xfrm>
            <a:off x="9346406" y="2044898"/>
            <a:ext cx="2777490" cy="347186"/>
          </a:xfrm>
          <a:prstGeom prst="rect">
            <a:avLst/>
          </a:prstGeom>
          <a:noFill/>
          <a:ln/>
        </p:spPr>
        <p:txBody>
          <a:bodyPr wrap="non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Benefiting Society</a:t>
            </a:r>
            <a:endParaRPr lang="en-US" sz="2187" dirty="0"/>
          </a:p>
        </p:txBody>
      </p:sp>
      <p:sp>
        <p:nvSpPr>
          <p:cNvPr id="10" name="Text 7"/>
          <p:cNvSpPr/>
          <p:nvPr/>
        </p:nvSpPr>
        <p:spPr>
          <a:xfrm>
            <a:off x="9346406" y="2614255"/>
            <a:ext cx="2949416" cy="4620220"/>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On a broader scale, the responsible development and deployment of AI language models like ChatGPT can have a positive impact on society. These technologies have the potential to enhance education, improve accessibility, and tackle complex global challenges, ultimately leading to a more informed, inclusive, and prosperous future.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505"/>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31505"/>
          </a:xfrm>
          <a:prstGeom prst="rect">
            <a:avLst/>
          </a:prstGeom>
        </p:spPr>
      </p:pic>
      <p:sp>
        <p:nvSpPr>
          <p:cNvPr id="5" name="Shape 1"/>
          <p:cNvSpPr/>
          <p:nvPr/>
        </p:nvSpPr>
        <p:spPr>
          <a:xfrm>
            <a:off x="0" y="0"/>
            <a:ext cx="14630400" cy="8231505"/>
          </a:xfrm>
          <a:prstGeom prst="rect">
            <a:avLst/>
          </a:prstGeom>
          <a:solidFill>
            <a:srgbClr val="FFFAFA">
              <a:alpha val="85000"/>
            </a:srgbClr>
          </a:solidFill>
          <a:ln/>
        </p:spPr>
      </p:sp>
      <p:sp>
        <p:nvSpPr>
          <p:cNvPr id="6" name="Text 2"/>
          <p:cNvSpPr/>
          <p:nvPr/>
        </p:nvSpPr>
        <p:spPr>
          <a:xfrm>
            <a:off x="3436620" y="477083"/>
            <a:ext cx="7023497" cy="542092"/>
          </a:xfrm>
          <a:prstGeom prst="rect">
            <a:avLst/>
          </a:prstGeom>
          <a:noFill/>
          <a:ln/>
        </p:spPr>
        <p:txBody>
          <a:bodyPr wrap="none" rtlCol="0" anchor="t"/>
          <a:lstStyle/>
          <a:p>
            <a:pPr marL="0" indent="0">
              <a:lnSpc>
                <a:spcPts val="4270"/>
              </a:lnSpc>
              <a:buNone/>
            </a:pPr>
            <a:r>
              <a:rPr lang="en-US" sz="3416" dirty="0">
                <a:solidFill>
                  <a:srgbClr val="1F1E1E"/>
                </a:solidFill>
                <a:latin typeface="Red Hat Text" pitchFamily="34" charset="0"/>
                <a:ea typeface="Red Hat Text" pitchFamily="34" charset="-122"/>
                <a:cs typeface="Red Hat Text" pitchFamily="34" charset="-120"/>
              </a:rPr>
              <a:t>Embracing the Future with ChatGPT</a:t>
            </a:r>
            <a:endParaRPr lang="en-US" sz="3416" dirty="0"/>
          </a:p>
        </p:txBody>
      </p:sp>
      <p:sp>
        <p:nvSpPr>
          <p:cNvPr id="7" name="Shape 3"/>
          <p:cNvSpPr/>
          <p:nvPr/>
        </p:nvSpPr>
        <p:spPr>
          <a:xfrm>
            <a:off x="3436620" y="4378166"/>
            <a:ext cx="7757160" cy="34647"/>
          </a:xfrm>
          <a:prstGeom prst="rect">
            <a:avLst/>
          </a:prstGeom>
          <a:solidFill>
            <a:srgbClr val="E0B7B7"/>
          </a:solidFill>
          <a:ln/>
        </p:spPr>
      </p:sp>
      <p:sp>
        <p:nvSpPr>
          <p:cNvPr id="8" name="Shape 4"/>
          <p:cNvSpPr/>
          <p:nvPr/>
        </p:nvSpPr>
        <p:spPr>
          <a:xfrm>
            <a:off x="5315129" y="3771007"/>
            <a:ext cx="34647" cy="607219"/>
          </a:xfrm>
          <a:prstGeom prst="rect">
            <a:avLst/>
          </a:prstGeom>
          <a:solidFill>
            <a:srgbClr val="E0B7B7"/>
          </a:solidFill>
          <a:ln/>
        </p:spPr>
      </p:sp>
      <p:sp>
        <p:nvSpPr>
          <p:cNvPr id="9" name="Shape 5"/>
          <p:cNvSpPr/>
          <p:nvPr/>
        </p:nvSpPr>
        <p:spPr>
          <a:xfrm>
            <a:off x="5137309" y="4182963"/>
            <a:ext cx="390406" cy="390406"/>
          </a:xfrm>
          <a:prstGeom prst="roundRect">
            <a:avLst>
              <a:gd name="adj" fmla="val 26667"/>
            </a:avLst>
          </a:prstGeom>
          <a:solidFill>
            <a:srgbClr val="FFD6D6"/>
          </a:solidFill>
          <a:ln/>
        </p:spPr>
      </p:sp>
      <p:sp>
        <p:nvSpPr>
          <p:cNvPr id="10" name="Text 6"/>
          <p:cNvSpPr/>
          <p:nvPr/>
        </p:nvSpPr>
        <p:spPr>
          <a:xfrm>
            <a:off x="5292566" y="4215467"/>
            <a:ext cx="79891" cy="325279"/>
          </a:xfrm>
          <a:prstGeom prst="rect">
            <a:avLst/>
          </a:prstGeom>
          <a:noFill/>
          <a:ln/>
        </p:spPr>
        <p:txBody>
          <a:bodyPr wrap="none" rtlCol="0" anchor="t"/>
          <a:lstStyle/>
          <a:p>
            <a:pPr marL="0" indent="0" algn="ctr">
              <a:lnSpc>
                <a:spcPts val="2562"/>
              </a:lnSpc>
              <a:buNone/>
            </a:pPr>
            <a:r>
              <a:rPr lang="en-US" sz="2049" dirty="0">
                <a:solidFill>
                  <a:srgbClr val="1F1E1E"/>
                </a:solidFill>
                <a:latin typeface="Red Hat Text" pitchFamily="34" charset="0"/>
                <a:ea typeface="Red Hat Text" pitchFamily="34" charset="-122"/>
                <a:cs typeface="Red Hat Text" pitchFamily="34" charset="-120"/>
              </a:rPr>
              <a:t>1</a:t>
            </a:r>
            <a:endParaRPr lang="en-US" sz="2049" dirty="0"/>
          </a:p>
        </p:txBody>
      </p:sp>
      <p:sp>
        <p:nvSpPr>
          <p:cNvPr id="11" name="Text 7"/>
          <p:cNvSpPr/>
          <p:nvPr/>
        </p:nvSpPr>
        <p:spPr>
          <a:xfrm>
            <a:off x="4248031" y="1279446"/>
            <a:ext cx="2168962" cy="271105"/>
          </a:xfrm>
          <a:prstGeom prst="rect">
            <a:avLst/>
          </a:prstGeom>
          <a:noFill/>
          <a:ln/>
        </p:spPr>
        <p:txBody>
          <a:bodyPr wrap="none" rtlCol="0" anchor="t"/>
          <a:lstStyle/>
          <a:p>
            <a:pPr marL="0" indent="0" algn="ctr">
              <a:lnSpc>
                <a:spcPts val="2135"/>
              </a:lnSpc>
              <a:buNone/>
            </a:pPr>
            <a:r>
              <a:rPr lang="en-US" sz="1708" dirty="0">
                <a:solidFill>
                  <a:srgbClr val="1F1E1E"/>
                </a:solidFill>
                <a:latin typeface="Red Hat Text" pitchFamily="34" charset="0"/>
                <a:ea typeface="Red Hat Text" pitchFamily="34" charset="-122"/>
                <a:cs typeface="Red Hat Text" pitchFamily="34" charset="-120"/>
              </a:rPr>
              <a:t>Current Capabilities</a:t>
            </a:r>
            <a:endParaRPr lang="en-US" sz="1708" dirty="0"/>
          </a:p>
        </p:txBody>
      </p:sp>
      <p:sp>
        <p:nvSpPr>
          <p:cNvPr id="12" name="Text 8"/>
          <p:cNvSpPr/>
          <p:nvPr/>
        </p:nvSpPr>
        <p:spPr>
          <a:xfrm>
            <a:off x="3610094" y="1654612"/>
            <a:ext cx="3444835" cy="1942743"/>
          </a:xfrm>
          <a:prstGeom prst="rect">
            <a:avLst/>
          </a:prstGeom>
          <a:noFill/>
          <a:ln/>
        </p:spPr>
        <p:txBody>
          <a:bodyPr wrap="square" rtlCol="0" anchor="t"/>
          <a:lstStyle/>
          <a:p>
            <a:pPr marL="0" indent="0" algn="ctr">
              <a:lnSpc>
                <a:spcPts val="2186"/>
              </a:lnSpc>
              <a:buNone/>
            </a:pPr>
            <a:r>
              <a:rPr lang="en-US" sz="1366" dirty="0">
                <a:solidFill>
                  <a:srgbClr val="3B3535"/>
                </a:solidFill>
                <a:latin typeface="Roboto" pitchFamily="34" charset="0"/>
                <a:ea typeface="Roboto" pitchFamily="34" charset="-122"/>
                <a:cs typeface="Roboto" pitchFamily="34" charset="-120"/>
              </a:rPr>
              <a:t>ChatGPT and similar AI language models have already demonstrated remarkable capabilities in areas such as natural language processing, knowledge synthesis, and task assistance. These models are transforming the way we interact with technology and access information.</a:t>
            </a:r>
            <a:endParaRPr lang="en-US" sz="1366" dirty="0"/>
          </a:p>
        </p:txBody>
      </p:sp>
      <p:sp>
        <p:nvSpPr>
          <p:cNvPr id="13" name="Shape 9"/>
          <p:cNvSpPr/>
          <p:nvPr/>
        </p:nvSpPr>
        <p:spPr>
          <a:xfrm>
            <a:off x="7297757" y="4378107"/>
            <a:ext cx="34647" cy="607219"/>
          </a:xfrm>
          <a:prstGeom prst="rect">
            <a:avLst/>
          </a:prstGeom>
          <a:solidFill>
            <a:srgbClr val="E0B7B7"/>
          </a:solidFill>
          <a:ln/>
        </p:spPr>
      </p:sp>
      <p:sp>
        <p:nvSpPr>
          <p:cNvPr id="14" name="Shape 10"/>
          <p:cNvSpPr/>
          <p:nvPr/>
        </p:nvSpPr>
        <p:spPr>
          <a:xfrm>
            <a:off x="7119938" y="4182963"/>
            <a:ext cx="390406" cy="390406"/>
          </a:xfrm>
          <a:prstGeom prst="roundRect">
            <a:avLst>
              <a:gd name="adj" fmla="val 26667"/>
            </a:avLst>
          </a:prstGeom>
          <a:solidFill>
            <a:srgbClr val="FFD6D6"/>
          </a:solidFill>
          <a:ln/>
        </p:spPr>
      </p:sp>
      <p:sp>
        <p:nvSpPr>
          <p:cNvPr id="15" name="Text 11"/>
          <p:cNvSpPr/>
          <p:nvPr/>
        </p:nvSpPr>
        <p:spPr>
          <a:xfrm>
            <a:off x="7243763" y="4215467"/>
            <a:ext cx="142637" cy="325279"/>
          </a:xfrm>
          <a:prstGeom prst="rect">
            <a:avLst/>
          </a:prstGeom>
          <a:noFill/>
          <a:ln/>
        </p:spPr>
        <p:txBody>
          <a:bodyPr wrap="none" rtlCol="0" anchor="t"/>
          <a:lstStyle/>
          <a:p>
            <a:pPr marL="0" indent="0" algn="ctr">
              <a:lnSpc>
                <a:spcPts val="2562"/>
              </a:lnSpc>
              <a:buNone/>
            </a:pPr>
            <a:r>
              <a:rPr lang="en-US" sz="2049" dirty="0">
                <a:solidFill>
                  <a:srgbClr val="1F1E1E"/>
                </a:solidFill>
                <a:latin typeface="Red Hat Text" pitchFamily="34" charset="0"/>
                <a:ea typeface="Red Hat Text" pitchFamily="34" charset="-122"/>
                <a:cs typeface="Red Hat Text" pitchFamily="34" charset="-120"/>
              </a:rPr>
              <a:t>2</a:t>
            </a:r>
            <a:endParaRPr lang="en-US" sz="2049" dirty="0"/>
          </a:p>
        </p:txBody>
      </p:sp>
      <p:sp>
        <p:nvSpPr>
          <p:cNvPr id="16" name="Text 12"/>
          <p:cNvSpPr/>
          <p:nvPr/>
        </p:nvSpPr>
        <p:spPr>
          <a:xfrm>
            <a:off x="6152555" y="5158978"/>
            <a:ext cx="2325172" cy="271105"/>
          </a:xfrm>
          <a:prstGeom prst="rect">
            <a:avLst/>
          </a:prstGeom>
          <a:noFill/>
          <a:ln/>
        </p:spPr>
        <p:txBody>
          <a:bodyPr wrap="none" rtlCol="0" anchor="t"/>
          <a:lstStyle/>
          <a:p>
            <a:pPr marL="0" indent="0" algn="ctr">
              <a:lnSpc>
                <a:spcPts val="2135"/>
              </a:lnSpc>
              <a:buNone/>
            </a:pPr>
            <a:r>
              <a:rPr lang="en-US" sz="1708" dirty="0">
                <a:solidFill>
                  <a:srgbClr val="1F1E1E"/>
                </a:solidFill>
                <a:latin typeface="Red Hat Text" pitchFamily="34" charset="0"/>
                <a:ea typeface="Red Hat Text" pitchFamily="34" charset="-122"/>
                <a:cs typeface="Red Hat Text" pitchFamily="34" charset="-120"/>
              </a:rPr>
              <a:t>Ongoing Advancements</a:t>
            </a:r>
            <a:endParaRPr lang="en-US" sz="1708" dirty="0"/>
          </a:p>
        </p:txBody>
      </p:sp>
      <p:sp>
        <p:nvSpPr>
          <p:cNvPr id="17" name="Text 13"/>
          <p:cNvSpPr/>
          <p:nvPr/>
        </p:nvSpPr>
        <p:spPr>
          <a:xfrm>
            <a:off x="5592723" y="5534144"/>
            <a:ext cx="3444835" cy="2220278"/>
          </a:xfrm>
          <a:prstGeom prst="rect">
            <a:avLst/>
          </a:prstGeom>
          <a:noFill/>
          <a:ln/>
        </p:spPr>
        <p:txBody>
          <a:bodyPr wrap="square" rtlCol="0" anchor="t"/>
          <a:lstStyle/>
          <a:p>
            <a:pPr marL="0" indent="0" algn="ctr">
              <a:lnSpc>
                <a:spcPts val="2186"/>
              </a:lnSpc>
              <a:buNone/>
            </a:pPr>
            <a:r>
              <a:rPr lang="en-US" sz="1366" dirty="0">
                <a:solidFill>
                  <a:srgbClr val="3B3535"/>
                </a:solidFill>
                <a:latin typeface="Roboto" pitchFamily="34" charset="0"/>
                <a:ea typeface="Roboto" pitchFamily="34" charset="-122"/>
                <a:cs typeface="Roboto" pitchFamily="34" charset="-120"/>
              </a:rPr>
              <a:t>As AI technology continues to evolve, we can expect to see further advancements in language models, with improved natural language understanding, enhanced reasoning capabilities, and even multimodal integration, where the model can process and generate not just text, but also images, audio, and video.</a:t>
            </a:r>
            <a:endParaRPr lang="en-US" sz="1366" dirty="0"/>
          </a:p>
        </p:txBody>
      </p:sp>
      <p:sp>
        <p:nvSpPr>
          <p:cNvPr id="18" name="Shape 14"/>
          <p:cNvSpPr/>
          <p:nvPr/>
        </p:nvSpPr>
        <p:spPr>
          <a:xfrm>
            <a:off x="9280505" y="3771007"/>
            <a:ext cx="34647" cy="607219"/>
          </a:xfrm>
          <a:prstGeom prst="rect">
            <a:avLst/>
          </a:prstGeom>
          <a:solidFill>
            <a:srgbClr val="E0B7B7"/>
          </a:solidFill>
          <a:ln/>
        </p:spPr>
      </p:sp>
      <p:sp>
        <p:nvSpPr>
          <p:cNvPr id="19" name="Shape 15"/>
          <p:cNvSpPr/>
          <p:nvPr/>
        </p:nvSpPr>
        <p:spPr>
          <a:xfrm>
            <a:off x="9102685" y="4182963"/>
            <a:ext cx="390406" cy="390406"/>
          </a:xfrm>
          <a:prstGeom prst="roundRect">
            <a:avLst>
              <a:gd name="adj" fmla="val 26667"/>
            </a:avLst>
          </a:prstGeom>
          <a:solidFill>
            <a:srgbClr val="FFD6D6"/>
          </a:solidFill>
          <a:ln/>
        </p:spPr>
      </p:sp>
      <p:sp>
        <p:nvSpPr>
          <p:cNvPr id="20" name="Text 16"/>
          <p:cNvSpPr/>
          <p:nvPr/>
        </p:nvSpPr>
        <p:spPr>
          <a:xfrm>
            <a:off x="9221629" y="4215467"/>
            <a:ext cx="152519" cy="325279"/>
          </a:xfrm>
          <a:prstGeom prst="rect">
            <a:avLst/>
          </a:prstGeom>
          <a:noFill/>
          <a:ln/>
        </p:spPr>
        <p:txBody>
          <a:bodyPr wrap="none" rtlCol="0" anchor="t"/>
          <a:lstStyle/>
          <a:p>
            <a:pPr marL="0" indent="0" algn="ctr">
              <a:lnSpc>
                <a:spcPts val="2562"/>
              </a:lnSpc>
              <a:buNone/>
            </a:pPr>
            <a:r>
              <a:rPr lang="en-US" sz="2049" dirty="0">
                <a:solidFill>
                  <a:srgbClr val="1F1E1E"/>
                </a:solidFill>
                <a:latin typeface="Red Hat Text" pitchFamily="34" charset="0"/>
                <a:ea typeface="Red Hat Text" pitchFamily="34" charset="-122"/>
                <a:cs typeface="Red Hat Text" pitchFamily="34" charset="-120"/>
              </a:rPr>
              <a:t>3</a:t>
            </a:r>
            <a:endParaRPr lang="en-US" sz="2049" dirty="0"/>
          </a:p>
        </p:txBody>
      </p:sp>
      <p:sp>
        <p:nvSpPr>
          <p:cNvPr id="21" name="Text 17"/>
          <p:cNvSpPr/>
          <p:nvPr/>
        </p:nvSpPr>
        <p:spPr>
          <a:xfrm>
            <a:off x="8036243" y="1279446"/>
            <a:ext cx="2523053" cy="271105"/>
          </a:xfrm>
          <a:prstGeom prst="rect">
            <a:avLst/>
          </a:prstGeom>
          <a:noFill/>
          <a:ln/>
        </p:spPr>
        <p:txBody>
          <a:bodyPr wrap="none" rtlCol="0" anchor="t"/>
          <a:lstStyle/>
          <a:p>
            <a:pPr marL="0" indent="0" algn="ctr">
              <a:lnSpc>
                <a:spcPts val="2135"/>
              </a:lnSpc>
              <a:buNone/>
            </a:pPr>
            <a:r>
              <a:rPr lang="en-US" sz="1708" dirty="0">
                <a:solidFill>
                  <a:srgbClr val="1F1E1E"/>
                </a:solidFill>
                <a:latin typeface="Red Hat Text" pitchFamily="34" charset="0"/>
                <a:ea typeface="Red Hat Text" pitchFamily="34" charset="-122"/>
                <a:cs typeface="Red Hat Text" pitchFamily="34" charset="-120"/>
              </a:rPr>
              <a:t>Responsible Development</a:t>
            </a:r>
            <a:endParaRPr lang="en-US" sz="1708" dirty="0"/>
          </a:p>
        </p:txBody>
      </p:sp>
      <p:sp>
        <p:nvSpPr>
          <p:cNvPr id="22" name="Text 18"/>
          <p:cNvSpPr/>
          <p:nvPr/>
        </p:nvSpPr>
        <p:spPr>
          <a:xfrm>
            <a:off x="7575352" y="1654612"/>
            <a:ext cx="3444954" cy="1942743"/>
          </a:xfrm>
          <a:prstGeom prst="rect">
            <a:avLst/>
          </a:prstGeom>
          <a:noFill/>
          <a:ln/>
        </p:spPr>
        <p:txBody>
          <a:bodyPr wrap="square" rtlCol="0" anchor="t"/>
          <a:lstStyle/>
          <a:p>
            <a:pPr marL="0" indent="0" algn="ctr">
              <a:lnSpc>
                <a:spcPts val="2186"/>
              </a:lnSpc>
              <a:buNone/>
            </a:pPr>
            <a:r>
              <a:rPr lang="en-US" sz="1366" dirty="0">
                <a:solidFill>
                  <a:srgbClr val="3B3535"/>
                </a:solidFill>
                <a:latin typeface="Roboto" pitchFamily="34" charset="0"/>
                <a:ea typeface="Roboto" pitchFamily="34" charset="-122"/>
                <a:cs typeface="Roboto" pitchFamily="34" charset="-120"/>
              </a:rPr>
              <a:t>Ensuring the responsible development and deployment of AI language models will be crucial to mitigate risks and ensure these technologies benefit humanity as a whole. This will require ongoing efforts in areas such as transparency, ethical guardrails, and continuous evaluation.</a:t>
            </a:r>
            <a:endParaRPr lang="en-US" sz="1366"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C8802A-23BF-9AA4-673F-4D3ADCFA4693}"/>
              </a:ext>
            </a:extLst>
          </p:cNvPr>
          <p:cNvSpPr txBox="1"/>
          <p:nvPr/>
        </p:nvSpPr>
        <p:spPr>
          <a:xfrm>
            <a:off x="4159405" y="3334215"/>
            <a:ext cx="7326351" cy="1200329"/>
          </a:xfrm>
          <a:prstGeom prst="rect">
            <a:avLst/>
          </a:prstGeom>
          <a:noFill/>
        </p:spPr>
        <p:txBody>
          <a:bodyPr wrap="square" rtlCol="0">
            <a:spAutoFit/>
          </a:bodyPr>
          <a:lstStyle/>
          <a:p>
            <a:r>
              <a:rPr lang="en-IN" sz="7200" dirty="0">
                <a:solidFill>
                  <a:srgbClr val="FF0000"/>
                </a:solidFill>
              </a:rPr>
              <a:t>Thank You</a:t>
            </a:r>
          </a:p>
        </p:txBody>
      </p:sp>
    </p:spTree>
    <p:extLst>
      <p:ext uri="{BB962C8B-B14F-4D97-AF65-F5344CB8AC3E}">
        <p14:creationId xmlns:p14="http://schemas.microsoft.com/office/powerpoint/2010/main" val="3563180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085278"/>
            <a:ext cx="7477601" cy="1736866"/>
          </a:xfrm>
          <a:prstGeom prst="rect">
            <a:avLst/>
          </a:prstGeom>
          <a:noFill/>
          <a:ln/>
        </p:spPr>
        <p:txBody>
          <a:bodyPr wrap="square" rtlCol="0" anchor="t"/>
          <a:lstStyle/>
          <a:p>
            <a:pPr marL="0" indent="0">
              <a:lnSpc>
                <a:spcPts val="7545"/>
              </a:lnSpc>
              <a:buNone/>
            </a:pPr>
            <a:r>
              <a:rPr lang="en-US" sz="6036" dirty="0">
                <a:solidFill>
                  <a:srgbClr val="1F1E1E"/>
                </a:solidFill>
                <a:latin typeface="Red Hat Text" pitchFamily="34" charset="0"/>
                <a:ea typeface="Red Hat Text" pitchFamily="34" charset="-122"/>
                <a:cs typeface="Red Hat Text" pitchFamily="34" charset="-120"/>
              </a:rPr>
              <a:t>What is ChatGPT</a:t>
            </a:r>
            <a:endParaRPr lang="en-US" sz="6036" dirty="0"/>
          </a:p>
        </p:txBody>
      </p:sp>
      <p:sp>
        <p:nvSpPr>
          <p:cNvPr id="6" name="Text 2"/>
          <p:cNvSpPr/>
          <p:nvPr/>
        </p:nvSpPr>
        <p:spPr>
          <a:xfrm>
            <a:off x="6319599" y="4155400"/>
            <a:ext cx="7477601" cy="2487811"/>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 ChatGPT is a cutting-edge language model developed by OpenAI, a renowned artificial intelligence research company. This remarkable technology has captivated the public's imagination, offering a glimpse into the transformative potential of AI-powered language understanding and generation. With its ability to engage in natural conversations, provide detailed information, and even tackle complex tasks, ChatGPT represents a significant stride forward in the field of natural language processing.</a:t>
            </a:r>
            <a:endParaRPr lang="en-US" sz="1750" dirty="0"/>
          </a:p>
        </p:txBody>
      </p:sp>
      <p:sp>
        <p:nvSpPr>
          <p:cNvPr id="8" name="Text 4"/>
          <p:cNvSpPr/>
          <p:nvPr/>
        </p:nvSpPr>
        <p:spPr>
          <a:xfrm>
            <a:off x="6402943" y="7014329"/>
            <a:ext cx="188595" cy="146328"/>
          </a:xfrm>
          <a:prstGeom prst="rect">
            <a:avLst/>
          </a:prstGeom>
          <a:noFill/>
          <a:ln/>
        </p:spPr>
        <p:txBody>
          <a:bodyPr wrap="none" rtlCol="0" anchor="t"/>
          <a:lstStyle/>
          <a:p>
            <a:pPr marL="0" indent="0" algn="ctr">
              <a:lnSpc>
                <a:spcPts val="1152"/>
              </a:lnSpc>
              <a:buNone/>
            </a:pPr>
            <a:endParaRPr lang="en-US" sz="1152" dirty="0"/>
          </a:p>
        </p:txBody>
      </p:sp>
      <p:sp>
        <p:nvSpPr>
          <p:cNvPr id="9" name="Text 5"/>
          <p:cNvSpPr/>
          <p:nvPr/>
        </p:nvSpPr>
        <p:spPr>
          <a:xfrm>
            <a:off x="6786086" y="6893123"/>
            <a:ext cx="2335411" cy="388858"/>
          </a:xfrm>
          <a:prstGeom prst="rect">
            <a:avLst/>
          </a:prstGeom>
          <a:noFill/>
          <a:ln/>
        </p:spPr>
        <p:txBody>
          <a:bodyPr wrap="none" rtlCol="0" anchor="t"/>
          <a:lstStyle/>
          <a:p>
            <a:pPr marL="0" indent="0" algn="l">
              <a:lnSpc>
                <a:spcPts val="3062"/>
              </a:lnSpc>
              <a:buNone/>
            </a:pPr>
            <a:endParaRPr lang="en-US" sz="2187" b="1" dirty="0">
              <a:solidFill>
                <a:srgbClr val="3B3535"/>
              </a:solidFill>
              <a:latin typeface="Roboto" pitchFamily="34" charset="0"/>
              <a:ea typeface="Roboto" pitchFamily="34" charset="-122"/>
              <a:cs typeface="Roboto" pitchFamily="34" charset="-120"/>
            </a:endParaRPr>
          </a:p>
          <a:p>
            <a:pPr marL="0" indent="0" algn="l">
              <a:lnSpc>
                <a:spcPts val="3062"/>
              </a:lnSpc>
              <a:buNone/>
            </a:pPr>
            <a:endParaRPr lang="en-US" sz="2187"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2348389" y="617458"/>
            <a:ext cx="7387233" cy="694373"/>
          </a:xfrm>
          <a:prstGeom prst="rect">
            <a:avLst/>
          </a:prstGeom>
          <a:noFill/>
          <a:ln/>
        </p:spPr>
        <p:txBody>
          <a:bodyPr wrap="none" rtlCol="0" anchor="t"/>
          <a:lstStyle/>
          <a:p>
            <a:pPr marL="0" indent="0">
              <a:lnSpc>
                <a:spcPts val="5468"/>
              </a:lnSpc>
              <a:buNone/>
            </a:pPr>
            <a:r>
              <a:rPr lang="en-US" sz="4374" dirty="0">
                <a:solidFill>
                  <a:srgbClr val="1F1E1E"/>
                </a:solidFill>
                <a:latin typeface="Red Hat Text" pitchFamily="34" charset="0"/>
                <a:ea typeface="Red Hat Text" pitchFamily="34" charset="-122"/>
                <a:cs typeface="Red Hat Text" pitchFamily="34" charset="-120"/>
              </a:rPr>
              <a:t>The Science Behind ChatGPT</a:t>
            </a:r>
            <a:endParaRPr lang="en-US" sz="4374" dirty="0"/>
          </a:p>
        </p:txBody>
      </p:sp>
      <p:sp>
        <p:nvSpPr>
          <p:cNvPr id="5" name="Text 2"/>
          <p:cNvSpPr/>
          <p:nvPr/>
        </p:nvSpPr>
        <p:spPr>
          <a:xfrm>
            <a:off x="2348389" y="1867257"/>
            <a:ext cx="2777490" cy="347186"/>
          </a:xfrm>
          <a:prstGeom prst="rect">
            <a:avLst/>
          </a:prstGeom>
          <a:noFill/>
          <a:ln/>
        </p:spPr>
        <p:txBody>
          <a:bodyPr wrap="non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Powering the Model</a:t>
            </a:r>
            <a:endParaRPr lang="en-US" sz="2187" dirty="0"/>
          </a:p>
        </p:txBody>
      </p:sp>
      <p:sp>
        <p:nvSpPr>
          <p:cNvPr id="6" name="Text 3"/>
          <p:cNvSpPr/>
          <p:nvPr/>
        </p:nvSpPr>
        <p:spPr>
          <a:xfrm>
            <a:off x="2348389" y="2436614"/>
            <a:ext cx="2949416" cy="4975622"/>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At the heart of ChatGPT lies a large language model, trained on a vast corpus of text data from the internet. This model, known as a Transformer, is a deep learning architecture that excels at understanding and generating human-like text. The model's ability to capture the nuances of language, context, and meaning is what enables it to engage in such remarkably human-like conversations.</a:t>
            </a:r>
            <a:endParaRPr lang="en-US" sz="1750" dirty="0"/>
          </a:p>
        </p:txBody>
      </p:sp>
      <p:sp>
        <p:nvSpPr>
          <p:cNvPr id="7" name="Text 4"/>
          <p:cNvSpPr/>
          <p:nvPr/>
        </p:nvSpPr>
        <p:spPr>
          <a:xfrm>
            <a:off x="5847398" y="1867257"/>
            <a:ext cx="2949416" cy="694373"/>
          </a:xfrm>
          <a:prstGeom prst="rect">
            <a:avLst/>
          </a:prstGeom>
          <a:noFill/>
          <a:ln/>
        </p:spPr>
        <p:txBody>
          <a:bodyPr wrap="squar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Machine Learning Principles</a:t>
            </a:r>
            <a:endParaRPr lang="en-US" sz="2187" dirty="0"/>
          </a:p>
        </p:txBody>
      </p:sp>
      <p:sp>
        <p:nvSpPr>
          <p:cNvPr id="8" name="Text 5"/>
          <p:cNvSpPr/>
          <p:nvPr/>
        </p:nvSpPr>
        <p:spPr>
          <a:xfrm>
            <a:off x="5847398" y="2783800"/>
            <a:ext cx="2949416" cy="4264819"/>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ChatGPT is built upon the principles of machine learning, where the model is trained on large datasets and learns to identify patterns and relationships within the data. This allows the model to generate coherent and contextually appropriate responses, drawing upon its deep understanding of language and the world.</a:t>
            </a:r>
            <a:endParaRPr lang="en-US" sz="1750" dirty="0"/>
          </a:p>
        </p:txBody>
      </p:sp>
      <p:sp>
        <p:nvSpPr>
          <p:cNvPr id="9" name="Text 6"/>
          <p:cNvSpPr/>
          <p:nvPr/>
        </p:nvSpPr>
        <p:spPr>
          <a:xfrm>
            <a:off x="9346406" y="1867257"/>
            <a:ext cx="2777490" cy="347186"/>
          </a:xfrm>
          <a:prstGeom prst="rect">
            <a:avLst/>
          </a:prstGeom>
          <a:noFill/>
          <a:ln/>
        </p:spPr>
        <p:txBody>
          <a:bodyPr wrap="none" rtlCol="0" anchor="t"/>
          <a:lstStyle/>
          <a:p>
            <a:pPr marL="0" indent="0">
              <a:lnSpc>
                <a:spcPts val="2734"/>
              </a:lnSpc>
              <a:buNone/>
            </a:pPr>
            <a:r>
              <a:rPr lang="en-US" sz="2187" dirty="0">
                <a:solidFill>
                  <a:srgbClr val="1F1E1E"/>
                </a:solidFill>
                <a:latin typeface="Red Hat Text" pitchFamily="34" charset="0"/>
                <a:ea typeface="Red Hat Text" pitchFamily="34" charset="-122"/>
                <a:cs typeface="Red Hat Text" pitchFamily="34" charset="-120"/>
              </a:rPr>
              <a:t>Computational Power</a:t>
            </a:r>
            <a:endParaRPr lang="en-US" sz="2187" dirty="0"/>
          </a:p>
        </p:txBody>
      </p:sp>
      <p:sp>
        <p:nvSpPr>
          <p:cNvPr id="10" name="Text 7"/>
          <p:cNvSpPr/>
          <p:nvPr/>
        </p:nvSpPr>
        <p:spPr>
          <a:xfrm>
            <a:off x="9346406" y="2436614"/>
            <a:ext cx="2949416" cy="4975622"/>
          </a:xfrm>
          <a:prstGeom prst="rect">
            <a:avLst/>
          </a:prstGeom>
          <a:noFill/>
          <a:ln/>
        </p:spPr>
        <p:txBody>
          <a:bodyPr wrap="square" rtlCol="0" anchor="t"/>
          <a:lstStyle/>
          <a:p>
            <a:pPr marL="0" indent="0">
              <a:lnSpc>
                <a:spcPts val="2799"/>
              </a:lnSpc>
              <a:buNone/>
            </a:pPr>
            <a:r>
              <a:rPr lang="en-US" sz="1750" dirty="0">
                <a:solidFill>
                  <a:srgbClr val="3B3535"/>
                </a:solidFill>
                <a:latin typeface="Roboto" pitchFamily="34" charset="0"/>
                <a:ea typeface="Roboto" pitchFamily="34" charset="-122"/>
                <a:cs typeface="Roboto" pitchFamily="34" charset="-120"/>
              </a:rPr>
              <a:t>Powering this remarkable technology is a significant amount of computational power, provided by advanced hardware and efficient algorithms. The training and deployment of ChatGPT requires substantial resources, including powerful GPUs and efficient data processing pipelines, enabling the model to handle the complexities of natural language interaction.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2947035" y="537329"/>
            <a:ext cx="8736330" cy="1221105"/>
          </a:xfrm>
          <a:prstGeom prst="rect">
            <a:avLst/>
          </a:prstGeom>
          <a:noFill/>
          <a:ln/>
        </p:spPr>
        <p:txBody>
          <a:bodyPr wrap="square" rtlCol="0" anchor="t"/>
          <a:lstStyle/>
          <a:p>
            <a:pPr marL="0" indent="0">
              <a:lnSpc>
                <a:spcPts val="4809"/>
              </a:lnSpc>
              <a:buNone/>
            </a:pPr>
            <a:r>
              <a:rPr lang="en-US" sz="3847" dirty="0">
                <a:solidFill>
                  <a:srgbClr val="1F1E1E"/>
                </a:solidFill>
                <a:latin typeface="Red Hat Text" pitchFamily="34" charset="0"/>
                <a:ea typeface="Red Hat Text" pitchFamily="34" charset="-122"/>
                <a:cs typeface="Red Hat Text" pitchFamily="34" charset="-120"/>
              </a:rPr>
              <a:t>Capabilities and Applications of ChatGPT</a:t>
            </a:r>
            <a:endParaRPr lang="en-US" sz="3847" dirty="0"/>
          </a:p>
        </p:txBody>
      </p:sp>
      <p:sp>
        <p:nvSpPr>
          <p:cNvPr id="5" name="Shape 2"/>
          <p:cNvSpPr/>
          <p:nvPr/>
        </p:nvSpPr>
        <p:spPr>
          <a:xfrm>
            <a:off x="2947035" y="2301835"/>
            <a:ext cx="439579" cy="439579"/>
          </a:xfrm>
          <a:prstGeom prst="roundRect">
            <a:avLst>
              <a:gd name="adj" fmla="val 26674"/>
            </a:avLst>
          </a:prstGeom>
          <a:solidFill>
            <a:srgbClr val="FFD6D6"/>
          </a:solidFill>
          <a:ln/>
        </p:spPr>
      </p:sp>
      <p:sp>
        <p:nvSpPr>
          <p:cNvPr id="6" name="Text 3"/>
          <p:cNvSpPr/>
          <p:nvPr/>
        </p:nvSpPr>
        <p:spPr>
          <a:xfrm>
            <a:off x="3121819" y="2338387"/>
            <a:ext cx="90011" cy="366355"/>
          </a:xfrm>
          <a:prstGeom prst="rect">
            <a:avLst/>
          </a:prstGeom>
          <a:noFill/>
          <a:ln/>
        </p:spPr>
        <p:txBody>
          <a:bodyPr wrap="none" rtlCol="0" anchor="t"/>
          <a:lstStyle/>
          <a:p>
            <a:pPr marL="0" indent="0" algn="ctr">
              <a:lnSpc>
                <a:spcPts val="2885"/>
              </a:lnSpc>
              <a:buNone/>
            </a:pPr>
            <a:r>
              <a:rPr lang="en-US" sz="2308" dirty="0">
                <a:solidFill>
                  <a:srgbClr val="1F1E1E"/>
                </a:solidFill>
                <a:latin typeface="Red Hat Text" pitchFamily="34" charset="0"/>
                <a:ea typeface="Red Hat Text" pitchFamily="34" charset="-122"/>
                <a:cs typeface="Red Hat Text" pitchFamily="34" charset="-120"/>
              </a:rPr>
              <a:t>1</a:t>
            </a:r>
            <a:endParaRPr lang="en-US" sz="2308" dirty="0"/>
          </a:p>
        </p:txBody>
      </p:sp>
      <p:sp>
        <p:nvSpPr>
          <p:cNvPr id="7" name="Text 4"/>
          <p:cNvSpPr/>
          <p:nvPr/>
        </p:nvSpPr>
        <p:spPr>
          <a:xfrm>
            <a:off x="3581995" y="2368987"/>
            <a:ext cx="3191232" cy="305395"/>
          </a:xfrm>
          <a:prstGeom prst="rect">
            <a:avLst/>
          </a:prstGeom>
          <a:noFill/>
          <a:ln/>
        </p:spPr>
        <p:txBody>
          <a:bodyPr wrap="none" rtlCol="0" anchor="t"/>
          <a:lstStyle/>
          <a:p>
            <a:pPr marL="0" indent="0">
              <a:lnSpc>
                <a:spcPts val="2404"/>
              </a:lnSpc>
              <a:buNone/>
            </a:pPr>
            <a:r>
              <a:rPr lang="en-US" sz="1923" dirty="0">
                <a:solidFill>
                  <a:srgbClr val="1F1E1E"/>
                </a:solidFill>
                <a:latin typeface="Red Hat Text" pitchFamily="34" charset="0"/>
                <a:ea typeface="Red Hat Text" pitchFamily="34" charset="-122"/>
                <a:cs typeface="Red Hat Text" pitchFamily="34" charset="-120"/>
              </a:rPr>
              <a:t>Natural Language Processing</a:t>
            </a:r>
            <a:endParaRPr lang="en-US" sz="1923" dirty="0"/>
          </a:p>
        </p:txBody>
      </p:sp>
      <p:sp>
        <p:nvSpPr>
          <p:cNvPr id="8" name="Text 5"/>
          <p:cNvSpPr/>
          <p:nvPr/>
        </p:nvSpPr>
        <p:spPr>
          <a:xfrm>
            <a:off x="3581995" y="2791539"/>
            <a:ext cx="3635573" cy="1875234"/>
          </a:xfrm>
          <a:prstGeom prst="rect">
            <a:avLst/>
          </a:prstGeom>
          <a:noFill/>
          <a:ln/>
        </p:spPr>
        <p:txBody>
          <a:bodyPr wrap="square" rtlCol="0" anchor="t"/>
          <a:lstStyle/>
          <a:p>
            <a:pPr marL="0" indent="0">
              <a:lnSpc>
                <a:spcPts val="2462"/>
              </a:lnSpc>
              <a:buNone/>
            </a:pPr>
            <a:r>
              <a:rPr lang="en-US" sz="1539" dirty="0">
                <a:solidFill>
                  <a:srgbClr val="3B3535"/>
                </a:solidFill>
                <a:latin typeface="Roboto" pitchFamily="34" charset="0"/>
                <a:ea typeface="Roboto" pitchFamily="34" charset="-122"/>
                <a:cs typeface="Roboto" pitchFamily="34" charset="-120"/>
              </a:rPr>
              <a:t>ChatGPT's primary strength lies in its ability to understand and generate human-like text. This allows it to engage in natural conversations, answer questions, and even assist with writing and research tasks.</a:t>
            </a:r>
            <a:endParaRPr lang="en-US" sz="1539" dirty="0"/>
          </a:p>
        </p:txBody>
      </p:sp>
      <p:sp>
        <p:nvSpPr>
          <p:cNvPr id="9" name="Shape 6"/>
          <p:cNvSpPr/>
          <p:nvPr/>
        </p:nvSpPr>
        <p:spPr>
          <a:xfrm>
            <a:off x="7412950" y="2301835"/>
            <a:ext cx="439579" cy="439579"/>
          </a:xfrm>
          <a:prstGeom prst="roundRect">
            <a:avLst>
              <a:gd name="adj" fmla="val 26674"/>
            </a:avLst>
          </a:prstGeom>
          <a:solidFill>
            <a:srgbClr val="FFD6D6"/>
          </a:solidFill>
          <a:ln/>
        </p:spPr>
      </p:sp>
      <p:sp>
        <p:nvSpPr>
          <p:cNvPr id="10" name="Text 7"/>
          <p:cNvSpPr/>
          <p:nvPr/>
        </p:nvSpPr>
        <p:spPr>
          <a:xfrm>
            <a:off x="7552373" y="2338387"/>
            <a:ext cx="160615" cy="366355"/>
          </a:xfrm>
          <a:prstGeom prst="rect">
            <a:avLst/>
          </a:prstGeom>
          <a:noFill/>
          <a:ln/>
        </p:spPr>
        <p:txBody>
          <a:bodyPr wrap="none" rtlCol="0" anchor="t"/>
          <a:lstStyle/>
          <a:p>
            <a:pPr marL="0" indent="0" algn="ctr">
              <a:lnSpc>
                <a:spcPts val="2885"/>
              </a:lnSpc>
              <a:buNone/>
            </a:pPr>
            <a:r>
              <a:rPr lang="en-US" sz="2308" dirty="0">
                <a:solidFill>
                  <a:srgbClr val="1F1E1E"/>
                </a:solidFill>
                <a:latin typeface="Red Hat Text" pitchFamily="34" charset="0"/>
                <a:ea typeface="Red Hat Text" pitchFamily="34" charset="-122"/>
                <a:cs typeface="Red Hat Text" pitchFamily="34" charset="-120"/>
              </a:rPr>
              <a:t>2</a:t>
            </a:r>
            <a:endParaRPr lang="en-US" sz="2308" dirty="0"/>
          </a:p>
        </p:txBody>
      </p:sp>
      <p:sp>
        <p:nvSpPr>
          <p:cNvPr id="11" name="Text 8"/>
          <p:cNvSpPr/>
          <p:nvPr/>
        </p:nvSpPr>
        <p:spPr>
          <a:xfrm>
            <a:off x="8047911" y="2368987"/>
            <a:ext cx="2442686" cy="305395"/>
          </a:xfrm>
          <a:prstGeom prst="rect">
            <a:avLst/>
          </a:prstGeom>
          <a:noFill/>
          <a:ln/>
        </p:spPr>
        <p:txBody>
          <a:bodyPr wrap="none" rtlCol="0" anchor="t"/>
          <a:lstStyle/>
          <a:p>
            <a:pPr marL="0" indent="0">
              <a:lnSpc>
                <a:spcPts val="2404"/>
              </a:lnSpc>
              <a:buNone/>
            </a:pPr>
            <a:r>
              <a:rPr lang="en-US" sz="1923" dirty="0">
                <a:solidFill>
                  <a:srgbClr val="1F1E1E"/>
                </a:solidFill>
                <a:latin typeface="Red Hat Text" pitchFamily="34" charset="0"/>
                <a:ea typeface="Red Hat Text" pitchFamily="34" charset="-122"/>
                <a:cs typeface="Red Hat Text" pitchFamily="34" charset="-120"/>
              </a:rPr>
              <a:t>Knowledge Synthesis</a:t>
            </a:r>
            <a:endParaRPr lang="en-US" sz="1923" dirty="0"/>
          </a:p>
        </p:txBody>
      </p:sp>
      <p:sp>
        <p:nvSpPr>
          <p:cNvPr id="12" name="Text 9"/>
          <p:cNvSpPr/>
          <p:nvPr/>
        </p:nvSpPr>
        <p:spPr>
          <a:xfrm>
            <a:off x="8047911" y="2791539"/>
            <a:ext cx="3635573" cy="2187773"/>
          </a:xfrm>
          <a:prstGeom prst="rect">
            <a:avLst/>
          </a:prstGeom>
          <a:noFill/>
          <a:ln/>
        </p:spPr>
        <p:txBody>
          <a:bodyPr wrap="square" rtlCol="0" anchor="t"/>
          <a:lstStyle/>
          <a:p>
            <a:pPr marL="0" indent="0">
              <a:lnSpc>
                <a:spcPts val="2462"/>
              </a:lnSpc>
              <a:buNone/>
            </a:pPr>
            <a:r>
              <a:rPr lang="en-US" sz="1539" dirty="0">
                <a:solidFill>
                  <a:srgbClr val="3B3535"/>
                </a:solidFill>
                <a:latin typeface="Roboto" pitchFamily="34" charset="0"/>
                <a:ea typeface="Roboto" pitchFamily="34" charset="-122"/>
                <a:cs typeface="Roboto" pitchFamily="34" charset="-120"/>
              </a:rPr>
              <a:t>By drawing upon its vast knowledge base, ChatGPT can synthesize information from multiple sources, providing detailed and well-informed responses on a wide range of topics. This makes it a valuable resource for research, education, and knowledge-sharing.</a:t>
            </a:r>
            <a:endParaRPr lang="en-US" sz="1539" dirty="0"/>
          </a:p>
        </p:txBody>
      </p:sp>
      <p:sp>
        <p:nvSpPr>
          <p:cNvPr id="13" name="Shape 10"/>
          <p:cNvSpPr/>
          <p:nvPr/>
        </p:nvSpPr>
        <p:spPr>
          <a:xfrm>
            <a:off x="2947035" y="5327332"/>
            <a:ext cx="439579" cy="439579"/>
          </a:xfrm>
          <a:prstGeom prst="roundRect">
            <a:avLst>
              <a:gd name="adj" fmla="val 26674"/>
            </a:avLst>
          </a:prstGeom>
          <a:solidFill>
            <a:srgbClr val="FFD6D6"/>
          </a:solidFill>
          <a:ln/>
        </p:spPr>
      </p:sp>
      <p:sp>
        <p:nvSpPr>
          <p:cNvPr id="14" name="Text 11"/>
          <p:cNvSpPr/>
          <p:nvPr/>
        </p:nvSpPr>
        <p:spPr>
          <a:xfrm>
            <a:off x="3080861" y="5363885"/>
            <a:ext cx="171807" cy="366355"/>
          </a:xfrm>
          <a:prstGeom prst="rect">
            <a:avLst/>
          </a:prstGeom>
          <a:noFill/>
          <a:ln/>
        </p:spPr>
        <p:txBody>
          <a:bodyPr wrap="none" rtlCol="0" anchor="t"/>
          <a:lstStyle/>
          <a:p>
            <a:pPr marL="0" indent="0" algn="ctr">
              <a:lnSpc>
                <a:spcPts val="2885"/>
              </a:lnSpc>
              <a:buNone/>
            </a:pPr>
            <a:r>
              <a:rPr lang="en-US" sz="2308" dirty="0">
                <a:solidFill>
                  <a:srgbClr val="1F1E1E"/>
                </a:solidFill>
                <a:latin typeface="Red Hat Text" pitchFamily="34" charset="0"/>
                <a:ea typeface="Red Hat Text" pitchFamily="34" charset="-122"/>
                <a:cs typeface="Red Hat Text" pitchFamily="34" charset="-120"/>
              </a:rPr>
              <a:t>3</a:t>
            </a:r>
            <a:endParaRPr lang="en-US" sz="2308" dirty="0"/>
          </a:p>
        </p:txBody>
      </p:sp>
      <p:sp>
        <p:nvSpPr>
          <p:cNvPr id="15" name="Text 12"/>
          <p:cNvSpPr/>
          <p:nvPr/>
        </p:nvSpPr>
        <p:spPr>
          <a:xfrm>
            <a:off x="3581995" y="5394484"/>
            <a:ext cx="2442686" cy="305395"/>
          </a:xfrm>
          <a:prstGeom prst="rect">
            <a:avLst/>
          </a:prstGeom>
          <a:noFill/>
          <a:ln/>
        </p:spPr>
        <p:txBody>
          <a:bodyPr wrap="none" rtlCol="0" anchor="t"/>
          <a:lstStyle/>
          <a:p>
            <a:pPr marL="0" indent="0">
              <a:lnSpc>
                <a:spcPts val="2404"/>
              </a:lnSpc>
              <a:buNone/>
            </a:pPr>
            <a:r>
              <a:rPr lang="en-US" sz="1923" dirty="0">
                <a:solidFill>
                  <a:srgbClr val="1F1E1E"/>
                </a:solidFill>
                <a:latin typeface="Red Hat Text" pitchFamily="34" charset="0"/>
                <a:ea typeface="Red Hat Text" pitchFamily="34" charset="-122"/>
                <a:cs typeface="Red Hat Text" pitchFamily="34" charset="-120"/>
              </a:rPr>
              <a:t>Task Assistance</a:t>
            </a:r>
            <a:endParaRPr lang="en-US" sz="1923" dirty="0"/>
          </a:p>
        </p:txBody>
      </p:sp>
      <p:sp>
        <p:nvSpPr>
          <p:cNvPr id="16" name="Text 13"/>
          <p:cNvSpPr/>
          <p:nvPr/>
        </p:nvSpPr>
        <p:spPr>
          <a:xfrm>
            <a:off x="3581995" y="5817037"/>
            <a:ext cx="3635573" cy="1875234"/>
          </a:xfrm>
          <a:prstGeom prst="rect">
            <a:avLst/>
          </a:prstGeom>
          <a:noFill/>
          <a:ln/>
        </p:spPr>
        <p:txBody>
          <a:bodyPr wrap="square" rtlCol="0" anchor="t"/>
          <a:lstStyle/>
          <a:p>
            <a:pPr marL="0" indent="0">
              <a:lnSpc>
                <a:spcPts val="2462"/>
              </a:lnSpc>
              <a:buNone/>
            </a:pPr>
            <a:r>
              <a:rPr lang="en-US" sz="1539" dirty="0">
                <a:solidFill>
                  <a:srgbClr val="3B3535"/>
                </a:solidFill>
                <a:latin typeface="Roboto" pitchFamily="34" charset="0"/>
                <a:ea typeface="Roboto" pitchFamily="34" charset="-122"/>
                <a:cs typeface="Roboto" pitchFamily="34" charset="-120"/>
              </a:rPr>
              <a:t>In addition to its conversational abilities, ChatGPT can also assist with a variety of tasks, such as brainstorming ideas, proofreading and editing text, and even generating creative content, like short stories or poetry.</a:t>
            </a:r>
            <a:endParaRPr lang="en-US" sz="1539" dirty="0"/>
          </a:p>
        </p:txBody>
      </p:sp>
      <p:sp>
        <p:nvSpPr>
          <p:cNvPr id="17" name="Shape 14"/>
          <p:cNvSpPr/>
          <p:nvPr/>
        </p:nvSpPr>
        <p:spPr>
          <a:xfrm>
            <a:off x="7412950" y="5327332"/>
            <a:ext cx="439579" cy="439579"/>
          </a:xfrm>
          <a:prstGeom prst="roundRect">
            <a:avLst>
              <a:gd name="adj" fmla="val 26674"/>
            </a:avLst>
          </a:prstGeom>
          <a:solidFill>
            <a:srgbClr val="FFD6D6"/>
          </a:solidFill>
          <a:ln/>
        </p:spPr>
      </p:sp>
      <p:sp>
        <p:nvSpPr>
          <p:cNvPr id="18" name="Text 15"/>
          <p:cNvSpPr/>
          <p:nvPr/>
        </p:nvSpPr>
        <p:spPr>
          <a:xfrm>
            <a:off x="7542133" y="5363885"/>
            <a:ext cx="181094" cy="366355"/>
          </a:xfrm>
          <a:prstGeom prst="rect">
            <a:avLst/>
          </a:prstGeom>
          <a:noFill/>
          <a:ln/>
        </p:spPr>
        <p:txBody>
          <a:bodyPr wrap="none" rtlCol="0" anchor="t"/>
          <a:lstStyle/>
          <a:p>
            <a:pPr marL="0" indent="0" algn="ctr">
              <a:lnSpc>
                <a:spcPts val="2885"/>
              </a:lnSpc>
              <a:buNone/>
            </a:pPr>
            <a:r>
              <a:rPr lang="en-US" sz="2308" dirty="0">
                <a:solidFill>
                  <a:srgbClr val="1F1E1E"/>
                </a:solidFill>
                <a:latin typeface="Red Hat Text" pitchFamily="34" charset="0"/>
                <a:ea typeface="Red Hat Text" pitchFamily="34" charset="-122"/>
                <a:cs typeface="Red Hat Text" pitchFamily="34" charset="-120"/>
              </a:rPr>
              <a:t>4</a:t>
            </a:r>
            <a:endParaRPr lang="en-US" sz="2308" dirty="0"/>
          </a:p>
        </p:txBody>
      </p:sp>
      <p:sp>
        <p:nvSpPr>
          <p:cNvPr id="19" name="Text 16"/>
          <p:cNvSpPr/>
          <p:nvPr/>
        </p:nvSpPr>
        <p:spPr>
          <a:xfrm>
            <a:off x="8047911" y="5394484"/>
            <a:ext cx="2764631" cy="305395"/>
          </a:xfrm>
          <a:prstGeom prst="rect">
            <a:avLst/>
          </a:prstGeom>
          <a:noFill/>
          <a:ln/>
        </p:spPr>
        <p:txBody>
          <a:bodyPr wrap="none" rtlCol="0" anchor="t"/>
          <a:lstStyle/>
          <a:p>
            <a:pPr marL="0" indent="0">
              <a:lnSpc>
                <a:spcPts val="2404"/>
              </a:lnSpc>
              <a:buNone/>
            </a:pPr>
            <a:r>
              <a:rPr lang="en-US" sz="1923" dirty="0">
                <a:solidFill>
                  <a:srgbClr val="1F1E1E"/>
                </a:solidFill>
                <a:latin typeface="Red Hat Text" pitchFamily="34" charset="0"/>
                <a:ea typeface="Red Hat Text" pitchFamily="34" charset="-122"/>
                <a:cs typeface="Red Hat Text" pitchFamily="34" charset="-120"/>
              </a:rPr>
              <a:t>Personalized Experiences</a:t>
            </a:r>
            <a:endParaRPr lang="en-US" sz="1923" dirty="0"/>
          </a:p>
        </p:txBody>
      </p:sp>
      <p:sp>
        <p:nvSpPr>
          <p:cNvPr id="20" name="Text 17"/>
          <p:cNvSpPr/>
          <p:nvPr/>
        </p:nvSpPr>
        <p:spPr>
          <a:xfrm>
            <a:off x="8047911" y="5817037"/>
            <a:ext cx="3635573" cy="1875234"/>
          </a:xfrm>
          <a:prstGeom prst="rect">
            <a:avLst/>
          </a:prstGeom>
          <a:noFill/>
          <a:ln/>
        </p:spPr>
        <p:txBody>
          <a:bodyPr wrap="square" rtlCol="0" anchor="t"/>
          <a:lstStyle/>
          <a:p>
            <a:pPr marL="0" indent="0">
              <a:lnSpc>
                <a:spcPts val="2462"/>
              </a:lnSpc>
              <a:buNone/>
            </a:pPr>
            <a:r>
              <a:rPr lang="en-US" sz="1539" dirty="0">
                <a:solidFill>
                  <a:srgbClr val="3B3535"/>
                </a:solidFill>
                <a:latin typeface="Roboto" pitchFamily="34" charset="0"/>
                <a:ea typeface="Roboto" pitchFamily="34" charset="-122"/>
                <a:cs typeface="Roboto" pitchFamily="34" charset="-120"/>
              </a:rPr>
              <a:t>Through its ability to understand context and tailor its responses accordingly, ChatGPT can provide personalized experiences for users, making it a valuable tool for customer service, education, and personal assistance.</a:t>
            </a:r>
            <a:endParaRPr lang="en-US" sz="153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AFA">
              <a:alpha val="85000"/>
            </a:srgbClr>
          </a:solidFill>
          <a:ln/>
        </p:spPr>
      </p:sp>
      <p:sp>
        <p:nvSpPr>
          <p:cNvPr id="6" name="Text 2"/>
          <p:cNvSpPr/>
          <p:nvPr/>
        </p:nvSpPr>
        <p:spPr>
          <a:xfrm>
            <a:off x="3309104" y="493990"/>
            <a:ext cx="8012073" cy="1119902"/>
          </a:xfrm>
          <a:prstGeom prst="rect">
            <a:avLst/>
          </a:prstGeom>
          <a:noFill/>
          <a:ln/>
        </p:spPr>
        <p:txBody>
          <a:bodyPr wrap="square" rtlCol="0" anchor="t"/>
          <a:lstStyle/>
          <a:p>
            <a:pPr marL="0" indent="0">
              <a:lnSpc>
                <a:spcPts val="4410"/>
              </a:lnSpc>
              <a:buNone/>
            </a:pPr>
            <a:r>
              <a:rPr lang="en-US" sz="3528" dirty="0">
                <a:solidFill>
                  <a:srgbClr val="1F1E1E"/>
                </a:solidFill>
                <a:latin typeface="Red Hat Text" pitchFamily="34" charset="0"/>
                <a:ea typeface="Red Hat Text" pitchFamily="34" charset="-122"/>
                <a:cs typeface="Red Hat Text" pitchFamily="34" charset="-120"/>
              </a:rPr>
              <a:t>The Future of ChatGPT and AI Language Models</a:t>
            </a:r>
            <a:endParaRPr lang="en-US" sz="3528" dirty="0"/>
          </a:p>
        </p:txBody>
      </p:sp>
      <p:pic>
        <p:nvPicPr>
          <p:cNvPr id="7" name="Image 2" descr="preencoded.png"/>
          <p:cNvPicPr>
            <a:picLocks noChangeAspect="1"/>
          </p:cNvPicPr>
          <p:nvPr/>
        </p:nvPicPr>
        <p:blipFill>
          <a:blip r:embed="rId5"/>
          <a:stretch>
            <a:fillRect/>
          </a:stretch>
        </p:blipFill>
        <p:spPr>
          <a:xfrm>
            <a:off x="3309104" y="1882616"/>
            <a:ext cx="2670691" cy="716875"/>
          </a:xfrm>
          <a:prstGeom prst="rect">
            <a:avLst/>
          </a:prstGeom>
        </p:spPr>
      </p:pic>
      <p:sp>
        <p:nvSpPr>
          <p:cNvPr id="8" name="Text 3"/>
          <p:cNvSpPr/>
          <p:nvPr/>
        </p:nvSpPr>
        <p:spPr>
          <a:xfrm>
            <a:off x="3488293" y="2868216"/>
            <a:ext cx="2312313" cy="560070"/>
          </a:xfrm>
          <a:prstGeom prst="rect">
            <a:avLst/>
          </a:prstGeom>
          <a:noFill/>
          <a:ln/>
        </p:spPr>
        <p:txBody>
          <a:bodyPr wrap="square" rtlCol="0" anchor="t"/>
          <a:lstStyle/>
          <a:p>
            <a:pPr marL="0" indent="0" algn="l">
              <a:lnSpc>
                <a:spcPts val="2205"/>
              </a:lnSpc>
              <a:buNone/>
            </a:pPr>
            <a:r>
              <a:rPr lang="en-US" sz="1764" dirty="0">
                <a:solidFill>
                  <a:srgbClr val="1F1E1E"/>
                </a:solidFill>
                <a:latin typeface="Red Hat Text" pitchFamily="34" charset="0"/>
                <a:ea typeface="Red Hat Text" pitchFamily="34" charset="-122"/>
                <a:cs typeface="Red Hat Text" pitchFamily="34" charset="-120"/>
              </a:rPr>
              <a:t>Continued Advancements</a:t>
            </a:r>
            <a:endParaRPr lang="en-US" sz="1764" dirty="0"/>
          </a:p>
        </p:txBody>
      </p:sp>
      <p:sp>
        <p:nvSpPr>
          <p:cNvPr id="9" name="Text 4"/>
          <p:cNvSpPr/>
          <p:nvPr/>
        </p:nvSpPr>
        <p:spPr>
          <a:xfrm>
            <a:off x="3488293" y="3535799"/>
            <a:ext cx="2312313" cy="3727133"/>
          </a:xfrm>
          <a:prstGeom prst="rect">
            <a:avLst/>
          </a:prstGeom>
          <a:noFill/>
          <a:ln/>
        </p:spPr>
        <p:txBody>
          <a:bodyPr wrap="square" rtlCol="0" anchor="t"/>
          <a:lstStyle/>
          <a:p>
            <a:pPr marL="0" indent="0" algn="l">
              <a:lnSpc>
                <a:spcPts val="2258"/>
              </a:lnSpc>
              <a:buNone/>
            </a:pPr>
            <a:r>
              <a:rPr lang="en-US" sz="1411" dirty="0">
                <a:solidFill>
                  <a:srgbClr val="3B3535"/>
                </a:solidFill>
                <a:latin typeface="Roboto" pitchFamily="34" charset="0"/>
                <a:ea typeface="Roboto" pitchFamily="34" charset="-122"/>
                <a:cs typeface="Roboto" pitchFamily="34" charset="-120"/>
              </a:rPr>
              <a:t>As AI technology continues to evolve, we can expect to see further advancements in language models like ChatGPT, with improved natural language understanding, enhanced reasoning capabilities, and even multimodal integration, where the model can process and generate not just text, but also images, audio, and video.</a:t>
            </a:r>
            <a:endParaRPr lang="en-US" sz="1411" dirty="0"/>
          </a:p>
        </p:txBody>
      </p:sp>
      <p:pic>
        <p:nvPicPr>
          <p:cNvPr id="10" name="Image 3" descr="preencoded.png"/>
          <p:cNvPicPr>
            <a:picLocks noChangeAspect="1"/>
          </p:cNvPicPr>
          <p:nvPr/>
        </p:nvPicPr>
        <p:blipFill>
          <a:blip r:embed="rId6"/>
          <a:stretch>
            <a:fillRect/>
          </a:stretch>
        </p:blipFill>
        <p:spPr>
          <a:xfrm>
            <a:off x="5979795" y="1882616"/>
            <a:ext cx="2670691" cy="716875"/>
          </a:xfrm>
          <a:prstGeom prst="rect">
            <a:avLst/>
          </a:prstGeom>
        </p:spPr>
      </p:pic>
      <p:sp>
        <p:nvSpPr>
          <p:cNvPr id="11" name="Text 5"/>
          <p:cNvSpPr/>
          <p:nvPr/>
        </p:nvSpPr>
        <p:spPr>
          <a:xfrm>
            <a:off x="6158984" y="2868216"/>
            <a:ext cx="2283381" cy="280035"/>
          </a:xfrm>
          <a:prstGeom prst="rect">
            <a:avLst/>
          </a:prstGeom>
          <a:noFill/>
          <a:ln/>
        </p:spPr>
        <p:txBody>
          <a:bodyPr wrap="none" rtlCol="0" anchor="t"/>
          <a:lstStyle/>
          <a:p>
            <a:pPr marL="0" indent="0" algn="l">
              <a:lnSpc>
                <a:spcPts val="2205"/>
              </a:lnSpc>
              <a:buNone/>
            </a:pPr>
            <a:r>
              <a:rPr lang="en-US" sz="1764" dirty="0">
                <a:solidFill>
                  <a:srgbClr val="1F1E1E"/>
                </a:solidFill>
                <a:latin typeface="Red Hat Text" pitchFamily="34" charset="0"/>
                <a:ea typeface="Red Hat Text" pitchFamily="34" charset="-122"/>
                <a:cs typeface="Red Hat Text" pitchFamily="34" charset="-120"/>
              </a:rPr>
              <a:t>Expanded Applications</a:t>
            </a:r>
            <a:endParaRPr lang="en-US" sz="1764" dirty="0"/>
          </a:p>
        </p:txBody>
      </p:sp>
      <p:sp>
        <p:nvSpPr>
          <p:cNvPr id="12" name="Text 6"/>
          <p:cNvSpPr/>
          <p:nvPr/>
        </p:nvSpPr>
        <p:spPr>
          <a:xfrm>
            <a:off x="6158984" y="3255764"/>
            <a:ext cx="2312313" cy="4300538"/>
          </a:xfrm>
          <a:prstGeom prst="rect">
            <a:avLst/>
          </a:prstGeom>
          <a:noFill/>
          <a:ln/>
        </p:spPr>
        <p:txBody>
          <a:bodyPr wrap="square" rtlCol="0" anchor="t"/>
          <a:lstStyle/>
          <a:p>
            <a:pPr marL="0" indent="0" algn="l">
              <a:lnSpc>
                <a:spcPts val="2258"/>
              </a:lnSpc>
              <a:buNone/>
            </a:pPr>
            <a:r>
              <a:rPr lang="en-US" sz="1411" dirty="0">
                <a:solidFill>
                  <a:srgbClr val="3B3535"/>
                </a:solidFill>
                <a:latin typeface="Roboto" pitchFamily="34" charset="0"/>
                <a:ea typeface="Roboto" pitchFamily="34" charset="-122"/>
                <a:cs typeface="Roboto" pitchFamily="34" charset="-120"/>
              </a:rPr>
              <a:t>The potential applications of ChatGPT and similar language models are vast, spanning fields like education, healthcare, customer service, content creation, and even scientific research. As these models become more capable and accessible, they will likely become an integral part of our daily lives, transforming the way we interact with technology and access information.</a:t>
            </a:r>
            <a:endParaRPr lang="en-US" sz="1411" dirty="0"/>
          </a:p>
        </p:txBody>
      </p:sp>
      <p:pic>
        <p:nvPicPr>
          <p:cNvPr id="13" name="Image 4" descr="preencoded.png"/>
          <p:cNvPicPr>
            <a:picLocks noChangeAspect="1"/>
          </p:cNvPicPr>
          <p:nvPr/>
        </p:nvPicPr>
        <p:blipFill>
          <a:blip r:embed="rId7"/>
          <a:stretch>
            <a:fillRect/>
          </a:stretch>
        </p:blipFill>
        <p:spPr>
          <a:xfrm>
            <a:off x="8650486" y="1882616"/>
            <a:ext cx="2670691" cy="716875"/>
          </a:xfrm>
          <a:prstGeom prst="rect">
            <a:avLst/>
          </a:prstGeom>
        </p:spPr>
      </p:pic>
      <p:sp>
        <p:nvSpPr>
          <p:cNvPr id="14" name="Text 7"/>
          <p:cNvSpPr/>
          <p:nvPr/>
        </p:nvSpPr>
        <p:spPr>
          <a:xfrm>
            <a:off x="8829675" y="2868216"/>
            <a:ext cx="2240161" cy="280035"/>
          </a:xfrm>
          <a:prstGeom prst="rect">
            <a:avLst/>
          </a:prstGeom>
          <a:noFill/>
          <a:ln/>
        </p:spPr>
        <p:txBody>
          <a:bodyPr wrap="none" rtlCol="0" anchor="t"/>
          <a:lstStyle/>
          <a:p>
            <a:pPr marL="0" indent="0" algn="l">
              <a:lnSpc>
                <a:spcPts val="2205"/>
              </a:lnSpc>
              <a:buNone/>
            </a:pPr>
            <a:r>
              <a:rPr lang="en-US" sz="1764" dirty="0">
                <a:solidFill>
                  <a:srgbClr val="1F1E1E"/>
                </a:solidFill>
                <a:latin typeface="Red Hat Text" pitchFamily="34" charset="0"/>
                <a:ea typeface="Red Hat Text" pitchFamily="34" charset="-122"/>
                <a:cs typeface="Red Hat Text" pitchFamily="34" charset="-120"/>
              </a:rPr>
              <a:t>Ethical Considerations</a:t>
            </a:r>
            <a:endParaRPr lang="en-US" sz="1764" dirty="0"/>
          </a:p>
        </p:txBody>
      </p:sp>
      <p:sp>
        <p:nvSpPr>
          <p:cNvPr id="15" name="Text 8"/>
          <p:cNvSpPr/>
          <p:nvPr/>
        </p:nvSpPr>
        <p:spPr>
          <a:xfrm>
            <a:off x="8829675" y="3255764"/>
            <a:ext cx="2312313" cy="3440430"/>
          </a:xfrm>
          <a:prstGeom prst="rect">
            <a:avLst/>
          </a:prstGeom>
          <a:noFill/>
          <a:ln/>
        </p:spPr>
        <p:txBody>
          <a:bodyPr wrap="square" rtlCol="0" anchor="t"/>
          <a:lstStyle/>
          <a:p>
            <a:pPr marL="0" indent="0" algn="l">
              <a:lnSpc>
                <a:spcPts val="2258"/>
              </a:lnSpc>
              <a:buNone/>
            </a:pPr>
            <a:r>
              <a:rPr lang="en-US" sz="1411" dirty="0">
                <a:solidFill>
                  <a:srgbClr val="3B3535"/>
                </a:solidFill>
                <a:latin typeface="Roboto" pitchFamily="34" charset="0"/>
                <a:ea typeface="Roboto" pitchFamily="34" charset="-122"/>
                <a:cs typeface="Roboto" pitchFamily="34" charset="-120"/>
              </a:rPr>
              <a:t>As the capabilities of AI language models grow, it will be crucial to address the ethical implications of their use, such as concerns around bias, privacy, and the potential for misuse. Responsible development and deployment of these technologies will be essential to ensure they benefit humanity as a whole.</a:t>
            </a:r>
            <a:endParaRPr lang="en-US" sz="141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3275886" y="496967"/>
            <a:ext cx="6549271" cy="564594"/>
          </a:xfrm>
          <a:prstGeom prst="rect">
            <a:avLst/>
          </a:prstGeom>
          <a:noFill/>
          <a:ln/>
        </p:spPr>
        <p:txBody>
          <a:bodyPr wrap="none" rtlCol="0" anchor="t"/>
          <a:lstStyle/>
          <a:p>
            <a:pPr marL="0" indent="0">
              <a:lnSpc>
                <a:spcPts val="4446"/>
              </a:lnSpc>
              <a:buNone/>
            </a:pPr>
            <a:r>
              <a:rPr lang="en-US" sz="3557" dirty="0">
                <a:solidFill>
                  <a:srgbClr val="1F1E1E"/>
                </a:solidFill>
                <a:latin typeface="Red Hat Text" pitchFamily="34" charset="0"/>
                <a:ea typeface="Red Hat Text" pitchFamily="34" charset="-122"/>
                <a:cs typeface="Red Hat Text" pitchFamily="34" charset="-120"/>
              </a:rPr>
              <a:t>Exploring the Limits of ChatGPT</a:t>
            </a:r>
            <a:endParaRPr lang="en-US" sz="3557" dirty="0"/>
          </a:p>
        </p:txBody>
      </p:sp>
      <p:sp>
        <p:nvSpPr>
          <p:cNvPr id="5" name="Shape 2"/>
          <p:cNvSpPr/>
          <p:nvPr/>
        </p:nvSpPr>
        <p:spPr>
          <a:xfrm>
            <a:off x="3275886" y="1422916"/>
            <a:ext cx="3948946" cy="3064550"/>
          </a:xfrm>
          <a:prstGeom prst="roundRect">
            <a:avLst>
              <a:gd name="adj" fmla="val 3538"/>
            </a:avLst>
          </a:prstGeom>
          <a:solidFill>
            <a:srgbClr val="FFD6D6"/>
          </a:solidFill>
          <a:ln/>
        </p:spPr>
      </p:sp>
      <p:sp>
        <p:nvSpPr>
          <p:cNvPr id="6" name="Text 3"/>
          <p:cNvSpPr/>
          <p:nvPr/>
        </p:nvSpPr>
        <p:spPr>
          <a:xfrm>
            <a:off x="3456503" y="1603534"/>
            <a:ext cx="2640806" cy="282297"/>
          </a:xfrm>
          <a:prstGeom prst="rect">
            <a:avLst/>
          </a:prstGeom>
          <a:noFill/>
          <a:ln/>
        </p:spPr>
        <p:txBody>
          <a:bodyPr wrap="none" rtlCol="0" anchor="t"/>
          <a:lstStyle/>
          <a:p>
            <a:pPr marL="0" indent="0">
              <a:lnSpc>
                <a:spcPts val="2223"/>
              </a:lnSpc>
              <a:buNone/>
            </a:pPr>
            <a:r>
              <a:rPr lang="en-US" sz="1779" dirty="0">
                <a:solidFill>
                  <a:srgbClr val="1F1E1E"/>
                </a:solidFill>
                <a:latin typeface="Red Hat Text" pitchFamily="34" charset="0"/>
                <a:ea typeface="Red Hat Text" pitchFamily="34" charset="-122"/>
                <a:cs typeface="Red Hat Text" pitchFamily="34" charset="-120"/>
              </a:rPr>
              <a:t>Contextual Understanding</a:t>
            </a:r>
            <a:endParaRPr lang="en-US" sz="1779" dirty="0"/>
          </a:p>
        </p:txBody>
      </p:sp>
      <p:sp>
        <p:nvSpPr>
          <p:cNvPr id="7" name="Text 4"/>
          <p:cNvSpPr/>
          <p:nvPr/>
        </p:nvSpPr>
        <p:spPr>
          <a:xfrm>
            <a:off x="3456503" y="1994178"/>
            <a:ext cx="3587710" cy="2312670"/>
          </a:xfrm>
          <a:prstGeom prst="rect">
            <a:avLst/>
          </a:prstGeom>
          <a:noFill/>
          <a:ln/>
        </p:spPr>
        <p:txBody>
          <a:bodyPr wrap="square" rtlCol="0" anchor="t"/>
          <a:lstStyle/>
          <a:p>
            <a:pPr marL="0" indent="0">
              <a:lnSpc>
                <a:spcPts val="2277"/>
              </a:lnSpc>
              <a:buNone/>
            </a:pPr>
            <a:r>
              <a:rPr lang="en-US" sz="1423" dirty="0">
                <a:solidFill>
                  <a:srgbClr val="3B3535"/>
                </a:solidFill>
                <a:latin typeface="Roboto" pitchFamily="34" charset="0"/>
                <a:ea typeface="Roboto" pitchFamily="34" charset="-122"/>
                <a:cs typeface="Roboto" pitchFamily="34" charset="-120"/>
              </a:rPr>
              <a:t>While ChatGPT is remarkably adept at understanding and generating human-like text, it still has limitations in its ability to fully comprehend the nuances of context and subtext. Ongoing research in areas like commonsense reasoning and multi-modal understanding may help to address these limitations.</a:t>
            </a:r>
            <a:endParaRPr lang="en-US" sz="1423" dirty="0"/>
          </a:p>
        </p:txBody>
      </p:sp>
      <p:sp>
        <p:nvSpPr>
          <p:cNvPr id="8" name="Shape 5"/>
          <p:cNvSpPr/>
          <p:nvPr/>
        </p:nvSpPr>
        <p:spPr>
          <a:xfrm>
            <a:off x="7405449" y="1422916"/>
            <a:ext cx="3948946" cy="3064550"/>
          </a:xfrm>
          <a:prstGeom prst="roundRect">
            <a:avLst>
              <a:gd name="adj" fmla="val 3538"/>
            </a:avLst>
          </a:prstGeom>
          <a:solidFill>
            <a:srgbClr val="FFD6D6"/>
          </a:solidFill>
          <a:ln/>
        </p:spPr>
      </p:sp>
      <p:sp>
        <p:nvSpPr>
          <p:cNvPr id="9" name="Text 6"/>
          <p:cNvSpPr/>
          <p:nvPr/>
        </p:nvSpPr>
        <p:spPr>
          <a:xfrm>
            <a:off x="7586067" y="1603534"/>
            <a:ext cx="2258735" cy="282297"/>
          </a:xfrm>
          <a:prstGeom prst="rect">
            <a:avLst/>
          </a:prstGeom>
          <a:noFill/>
          <a:ln/>
        </p:spPr>
        <p:txBody>
          <a:bodyPr wrap="none" rtlCol="0" anchor="t"/>
          <a:lstStyle/>
          <a:p>
            <a:pPr marL="0" indent="0">
              <a:lnSpc>
                <a:spcPts val="2223"/>
              </a:lnSpc>
              <a:buNone/>
            </a:pPr>
            <a:r>
              <a:rPr lang="en-US" sz="1779" dirty="0">
                <a:solidFill>
                  <a:srgbClr val="1F1E1E"/>
                </a:solidFill>
                <a:latin typeface="Red Hat Text" pitchFamily="34" charset="0"/>
                <a:ea typeface="Red Hat Text" pitchFamily="34" charset="-122"/>
                <a:cs typeface="Red Hat Text" pitchFamily="34" charset="-120"/>
              </a:rPr>
              <a:t>Knowledge Gaps</a:t>
            </a:r>
            <a:endParaRPr lang="en-US" sz="1779" dirty="0"/>
          </a:p>
        </p:txBody>
      </p:sp>
      <p:sp>
        <p:nvSpPr>
          <p:cNvPr id="10" name="Text 7"/>
          <p:cNvSpPr/>
          <p:nvPr/>
        </p:nvSpPr>
        <p:spPr>
          <a:xfrm>
            <a:off x="7586067" y="1994178"/>
            <a:ext cx="3587710" cy="2312670"/>
          </a:xfrm>
          <a:prstGeom prst="rect">
            <a:avLst/>
          </a:prstGeom>
          <a:noFill/>
          <a:ln/>
        </p:spPr>
        <p:txBody>
          <a:bodyPr wrap="square" rtlCol="0" anchor="t"/>
          <a:lstStyle/>
          <a:p>
            <a:pPr marL="0" indent="0">
              <a:lnSpc>
                <a:spcPts val="2277"/>
              </a:lnSpc>
              <a:buNone/>
            </a:pPr>
            <a:r>
              <a:rPr lang="en-US" sz="1423" dirty="0">
                <a:solidFill>
                  <a:srgbClr val="3B3535"/>
                </a:solidFill>
                <a:latin typeface="Roboto" pitchFamily="34" charset="0"/>
                <a:ea typeface="Roboto" pitchFamily="34" charset="-122"/>
                <a:cs typeface="Roboto" pitchFamily="34" charset="-120"/>
              </a:rPr>
              <a:t>As a language model, ChatGPT's knowledge is ultimately limited to the data it was trained on. While its knowledge base is extensive, there will always be gaps, particularly in rapidly evolving fields or niche topics. Users should be aware of these limitations and not treat ChatGPT as an infallible source of information.</a:t>
            </a:r>
            <a:endParaRPr lang="en-US" sz="1423" dirty="0"/>
          </a:p>
        </p:txBody>
      </p:sp>
      <p:sp>
        <p:nvSpPr>
          <p:cNvPr id="11" name="Shape 8"/>
          <p:cNvSpPr/>
          <p:nvPr/>
        </p:nvSpPr>
        <p:spPr>
          <a:xfrm>
            <a:off x="3275886" y="4668083"/>
            <a:ext cx="3948946" cy="3064550"/>
          </a:xfrm>
          <a:prstGeom prst="roundRect">
            <a:avLst>
              <a:gd name="adj" fmla="val 3538"/>
            </a:avLst>
          </a:prstGeom>
          <a:solidFill>
            <a:srgbClr val="FFD6D6"/>
          </a:solidFill>
          <a:ln/>
        </p:spPr>
      </p:sp>
      <p:sp>
        <p:nvSpPr>
          <p:cNvPr id="12" name="Text 9"/>
          <p:cNvSpPr/>
          <p:nvPr/>
        </p:nvSpPr>
        <p:spPr>
          <a:xfrm>
            <a:off x="3456503" y="4848701"/>
            <a:ext cx="2258735" cy="282297"/>
          </a:xfrm>
          <a:prstGeom prst="rect">
            <a:avLst/>
          </a:prstGeom>
          <a:noFill/>
          <a:ln/>
        </p:spPr>
        <p:txBody>
          <a:bodyPr wrap="none" rtlCol="0" anchor="t"/>
          <a:lstStyle/>
          <a:p>
            <a:pPr marL="0" indent="0">
              <a:lnSpc>
                <a:spcPts val="2223"/>
              </a:lnSpc>
              <a:buNone/>
            </a:pPr>
            <a:r>
              <a:rPr lang="en-US" sz="1779" dirty="0">
                <a:solidFill>
                  <a:srgbClr val="1F1E1E"/>
                </a:solidFill>
                <a:latin typeface="Red Hat Text" pitchFamily="34" charset="0"/>
                <a:ea typeface="Red Hat Text" pitchFamily="34" charset="-122"/>
                <a:cs typeface="Red Hat Text" pitchFamily="34" charset="-120"/>
              </a:rPr>
              <a:t>Potential for Misuse</a:t>
            </a:r>
            <a:endParaRPr lang="en-US" sz="1779" dirty="0"/>
          </a:p>
        </p:txBody>
      </p:sp>
      <p:sp>
        <p:nvSpPr>
          <p:cNvPr id="13" name="Text 10"/>
          <p:cNvSpPr/>
          <p:nvPr/>
        </p:nvSpPr>
        <p:spPr>
          <a:xfrm>
            <a:off x="3456503" y="5239345"/>
            <a:ext cx="3587710" cy="2312670"/>
          </a:xfrm>
          <a:prstGeom prst="rect">
            <a:avLst/>
          </a:prstGeom>
          <a:noFill/>
          <a:ln/>
        </p:spPr>
        <p:txBody>
          <a:bodyPr wrap="square" rtlCol="0" anchor="t"/>
          <a:lstStyle/>
          <a:p>
            <a:pPr marL="0" indent="0">
              <a:lnSpc>
                <a:spcPts val="2277"/>
              </a:lnSpc>
              <a:buNone/>
            </a:pPr>
            <a:r>
              <a:rPr lang="en-US" sz="1423" dirty="0">
                <a:solidFill>
                  <a:srgbClr val="3B3535"/>
                </a:solidFill>
                <a:latin typeface="Roboto" pitchFamily="34" charset="0"/>
                <a:ea typeface="Roboto" pitchFamily="34" charset="-122"/>
                <a:cs typeface="Roboto" pitchFamily="34" charset="-120"/>
              </a:rPr>
              <a:t>Like any powerful technology, ChatGPT and similar AI language models have the potential to be misused, such as for the generation of misinformation, plagiarism, or even malicious content. Responsible development and deployment of these technologies, along with user education, will be crucial to mitigate these risks.</a:t>
            </a:r>
            <a:endParaRPr lang="en-US" sz="1423" dirty="0"/>
          </a:p>
        </p:txBody>
      </p:sp>
      <p:sp>
        <p:nvSpPr>
          <p:cNvPr id="14" name="Shape 11"/>
          <p:cNvSpPr/>
          <p:nvPr/>
        </p:nvSpPr>
        <p:spPr>
          <a:xfrm>
            <a:off x="7405449" y="4668083"/>
            <a:ext cx="3948946" cy="3064550"/>
          </a:xfrm>
          <a:prstGeom prst="roundRect">
            <a:avLst>
              <a:gd name="adj" fmla="val 3538"/>
            </a:avLst>
          </a:prstGeom>
          <a:solidFill>
            <a:srgbClr val="FFD6D6"/>
          </a:solidFill>
          <a:ln/>
        </p:spPr>
      </p:sp>
      <p:sp>
        <p:nvSpPr>
          <p:cNvPr id="15" name="Text 12"/>
          <p:cNvSpPr/>
          <p:nvPr/>
        </p:nvSpPr>
        <p:spPr>
          <a:xfrm>
            <a:off x="7586067" y="4848701"/>
            <a:ext cx="2258735" cy="282297"/>
          </a:xfrm>
          <a:prstGeom prst="rect">
            <a:avLst/>
          </a:prstGeom>
          <a:noFill/>
          <a:ln/>
        </p:spPr>
        <p:txBody>
          <a:bodyPr wrap="none" rtlCol="0" anchor="t"/>
          <a:lstStyle/>
          <a:p>
            <a:pPr marL="0" indent="0">
              <a:lnSpc>
                <a:spcPts val="2223"/>
              </a:lnSpc>
              <a:buNone/>
            </a:pPr>
            <a:r>
              <a:rPr lang="en-US" sz="1779" dirty="0">
                <a:solidFill>
                  <a:srgbClr val="1F1E1E"/>
                </a:solidFill>
                <a:latin typeface="Red Hat Text" pitchFamily="34" charset="0"/>
                <a:ea typeface="Red Hat Text" pitchFamily="34" charset="-122"/>
                <a:cs typeface="Red Hat Text" pitchFamily="34" charset="-120"/>
              </a:rPr>
              <a:t>Ongoing Refinement</a:t>
            </a:r>
            <a:endParaRPr lang="en-US" sz="1779" dirty="0"/>
          </a:p>
        </p:txBody>
      </p:sp>
      <p:sp>
        <p:nvSpPr>
          <p:cNvPr id="16" name="Text 13"/>
          <p:cNvSpPr/>
          <p:nvPr/>
        </p:nvSpPr>
        <p:spPr>
          <a:xfrm>
            <a:off x="7586067" y="5239345"/>
            <a:ext cx="3587710" cy="2023586"/>
          </a:xfrm>
          <a:prstGeom prst="rect">
            <a:avLst/>
          </a:prstGeom>
          <a:noFill/>
          <a:ln/>
        </p:spPr>
        <p:txBody>
          <a:bodyPr wrap="square" rtlCol="0" anchor="t"/>
          <a:lstStyle/>
          <a:p>
            <a:pPr marL="0" indent="0">
              <a:lnSpc>
                <a:spcPts val="2277"/>
              </a:lnSpc>
              <a:buNone/>
            </a:pPr>
            <a:r>
              <a:rPr lang="en-US" sz="1423" dirty="0">
                <a:solidFill>
                  <a:srgbClr val="3B3535"/>
                </a:solidFill>
                <a:latin typeface="Roboto" pitchFamily="34" charset="0"/>
                <a:ea typeface="Roboto" pitchFamily="34" charset="-122"/>
                <a:cs typeface="Roboto" pitchFamily="34" charset="-120"/>
              </a:rPr>
              <a:t>As with any emerging technology, ChatGPT and other AI language models will continue to be refined and improved over time. Ongoing research, testing, and feedback from users will be critical to addressing the model's limitations and ensuring it remains a reliable and trustworthy tool.</a:t>
            </a:r>
            <a:endParaRPr lang="en-US" sz="1423"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sp>
        <p:nvSpPr>
          <p:cNvPr id="4" name="Text 1"/>
          <p:cNvSpPr/>
          <p:nvPr/>
        </p:nvSpPr>
        <p:spPr>
          <a:xfrm>
            <a:off x="2348389" y="961668"/>
            <a:ext cx="8068747" cy="694373"/>
          </a:xfrm>
          <a:prstGeom prst="rect">
            <a:avLst/>
          </a:prstGeom>
          <a:noFill/>
          <a:ln/>
        </p:spPr>
        <p:txBody>
          <a:bodyPr wrap="none" rtlCol="0" anchor="t"/>
          <a:lstStyle/>
          <a:p>
            <a:pPr marL="0" indent="0">
              <a:lnSpc>
                <a:spcPts val="5468"/>
              </a:lnSpc>
              <a:buNone/>
            </a:pPr>
            <a:r>
              <a:rPr lang="en-US" sz="4374" dirty="0">
                <a:solidFill>
                  <a:srgbClr val="1F1E1E"/>
                </a:solidFill>
                <a:latin typeface="Red Hat Text" pitchFamily="34" charset="0"/>
                <a:ea typeface="Red Hat Text" pitchFamily="34" charset="-122"/>
                <a:cs typeface="Red Hat Text" pitchFamily="34" charset="-120"/>
              </a:rPr>
              <a:t>The Societal Impact of ChatGPT</a:t>
            </a:r>
            <a:endParaRPr lang="en-US" sz="4374" dirty="0"/>
          </a:p>
        </p:txBody>
      </p:sp>
      <p:pic>
        <p:nvPicPr>
          <p:cNvPr id="5" name="Image 1" descr="preencoded.png"/>
          <p:cNvPicPr>
            <a:picLocks noChangeAspect="1"/>
          </p:cNvPicPr>
          <p:nvPr/>
        </p:nvPicPr>
        <p:blipFill>
          <a:blip r:embed="rId4"/>
          <a:stretch>
            <a:fillRect/>
          </a:stretch>
        </p:blipFill>
        <p:spPr>
          <a:xfrm>
            <a:off x="2348389" y="2100382"/>
            <a:ext cx="555427" cy="555427"/>
          </a:xfrm>
          <a:prstGeom prst="rect">
            <a:avLst/>
          </a:prstGeom>
        </p:spPr>
      </p:pic>
      <p:sp>
        <p:nvSpPr>
          <p:cNvPr id="6" name="Text 2"/>
          <p:cNvSpPr/>
          <p:nvPr/>
        </p:nvSpPr>
        <p:spPr>
          <a:xfrm>
            <a:off x="2348389" y="2877979"/>
            <a:ext cx="2233374"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Education</a:t>
            </a:r>
            <a:endParaRPr lang="en-US" sz="2187" dirty="0"/>
          </a:p>
        </p:txBody>
      </p:sp>
      <p:sp>
        <p:nvSpPr>
          <p:cNvPr id="7" name="Text 3"/>
          <p:cNvSpPr/>
          <p:nvPr/>
        </p:nvSpPr>
        <p:spPr>
          <a:xfrm>
            <a:off x="2348389" y="3358396"/>
            <a:ext cx="2233374" cy="3909417"/>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ChatGPT's ability to assist with research, writing, and even tutoring tasks has the potential to revolutionize education, providing students with a powerful tool for learning and exploration.</a:t>
            </a:r>
            <a:endParaRPr lang="en-US" sz="1750" dirty="0"/>
          </a:p>
        </p:txBody>
      </p:sp>
      <p:pic>
        <p:nvPicPr>
          <p:cNvPr id="8" name="Image 2" descr="preencoded.png"/>
          <p:cNvPicPr>
            <a:picLocks noChangeAspect="1"/>
          </p:cNvPicPr>
          <p:nvPr/>
        </p:nvPicPr>
        <p:blipFill>
          <a:blip r:embed="rId5"/>
          <a:stretch>
            <a:fillRect/>
          </a:stretch>
        </p:blipFill>
        <p:spPr>
          <a:xfrm>
            <a:off x="4915019" y="2100382"/>
            <a:ext cx="555427" cy="555427"/>
          </a:xfrm>
          <a:prstGeom prst="rect">
            <a:avLst/>
          </a:prstGeom>
        </p:spPr>
      </p:pic>
      <p:sp>
        <p:nvSpPr>
          <p:cNvPr id="9" name="Text 4"/>
          <p:cNvSpPr/>
          <p:nvPr/>
        </p:nvSpPr>
        <p:spPr>
          <a:xfrm>
            <a:off x="4915019" y="2877979"/>
            <a:ext cx="2233493"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Business</a:t>
            </a:r>
            <a:endParaRPr lang="en-US" sz="2187" dirty="0"/>
          </a:p>
        </p:txBody>
      </p:sp>
      <p:sp>
        <p:nvSpPr>
          <p:cNvPr id="10" name="Text 5"/>
          <p:cNvSpPr/>
          <p:nvPr/>
        </p:nvSpPr>
        <p:spPr>
          <a:xfrm>
            <a:off x="4915019" y="3358396"/>
            <a:ext cx="2233493" cy="3198614"/>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In the business world, ChatGPT can enhance productivity, customer service, and content creation, helping organizations to streamline their operations and better serve their clients.</a:t>
            </a:r>
            <a:endParaRPr lang="en-US" sz="1750" dirty="0"/>
          </a:p>
        </p:txBody>
      </p:sp>
      <p:pic>
        <p:nvPicPr>
          <p:cNvPr id="11" name="Image 3" descr="preencoded.png"/>
          <p:cNvPicPr>
            <a:picLocks noChangeAspect="1"/>
          </p:cNvPicPr>
          <p:nvPr/>
        </p:nvPicPr>
        <p:blipFill>
          <a:blip r:embed="rId6"/>
          <a:stretch>
            <a:fillRect/>
          </a:stretch>
        </p:blipFill>
        <p:spPr>
          <a:xfrm>
            <a:off x="7481768" y="2100382"/>
            <a:ext cx="555427" cy="555427"/>
          </a:xfrm>
          <a:prstGeom prst="rect">
            <a:avLst/>
          </a:prstGeom>
        </p:spPr>
      </p:pic>
      <p:sp>
        <p:nvSpPr>
          <p:cNvPr id="12" name="Text 6"/>
          <p:cNvSpPr/>
          <p:nvPr/>
        </p:nvSpPr>
        <p:spPr>
          <a:xfrm>
            <a:off x="7481768" y="2877979"/>
            <a:ext cx="2233374"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Creativity</a:t>
            </a:r>
            <a:endParaRPr lang="en-US" sz="2187" dirty="0"/>
          </a:p>
        </p:txBody>
      </p:sp>
      <p:sp>
        <p:nvSpPr>
          <p:cNvPr id="13" name="Text 7"/>
          <p:cNvSpPr/>
          <p:nvPr/>
        </p:nvSpPr>
        <p:spPr>
          <a:xfrm>
            <a:off x="7481768" y="3358396"/>
            <a:ext cx="2233374" cy="3198614"/>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By assisting with ideation, writing, and even artistic tasks, ChatGPT can unlock new levels of creativity, empowering individuals and teams to push the boundaries of what's possible.</a:t>
            </a:r>
            <a:endParaRPr lang="en-US" sz="1750" dirty="0"/>
          </a:p>
        </p:txBody>
      </p:sp>
      <p:pic>
        <p:nvPicPr>
          <p:cNvPr id="14" name="Image 4" descr="preencoded.png"/>
          <p:cNvPicPr>
            <a:picLocks noChangeAspect="1"/>
          </p:cNvPicPr>
          <p:nvPr/>
        </p:nvPicPr>
        <p:blipFill>
          <a:blip r:embed="rId7"/>
          <a:stretch>
            <a:fillRect/>
          </a:stretch>
        </p:blipFill>
        <p:spPr>
          <a:xfrm>
            <a:off x="10048399" y="2100382"/>
            <a:ext cx="555427" cy="555427"/>
          </a:xfrm>
          <a:prstGeom prst="rect">
            <a:avLst/>
          </a:prstGeom>
        </p:spPr>
      </p:pic>
      <p:sp>
        <p:nvSpPr>
          <p:cNvPr id="15" name="Text 8"/>
          <p:cNvSpPr/>
          <p:nvPr/>
        </p:nvSpPr>
        <p:spPr>
          <a:xfrm>
            <a:off x="10048399" y="2877979"/>
            <a:ext cx="2233493" cy="347186"/>
          </a:xfrm>
          <a:prstGeom prst="rect">
            <a:avLst/>
          </a:prstGeom>
          <a:noFill/>
          <a:ln/>
        </p:spPr>
        <p:txBody>
          <a:bodyPr wrap="none" rtlCol="0" anchor="t"/>
          <a:lstStyle/>
          <a:p>
            <a:pPr marL="0" indent="0" algn="l">
              <a:lnSpc>
                <a:spcPts val="2734"/>
              </a:lnSpc>
              <a:buNone/>
            </a:pPr>
            <a:r>
              <a:rPr lang="en-US" sz="2187" dirty="0">
                <a:solidFill>
                  <a:srgbClr val="1F1E1E"/>
                </a:solidFill>
                <a:latin typeface="Red Hat Text" pitchFamily="34" charset="0"/>
                <a:ea typeface="Red Hat Text" pitchFamily="34" charset="-122"/>
                <a:cs typeface="Red Hat Text" pitchFamily="34" charset="-120"/>
              </a:rPr>
              <a:t>Accessibility</a:t>
            </a:r>
            <a:endParaRPr lang="en-US" sz="2187" dirty="0"/>
          </a:p>
        </p:txBody>
      </p:sp>
      <p:sp>
        <p:nvSpPr>
          <p:cNvPr id="16" name="Text 9"/>
          <p:cNvSpPr/>
          <p:nvPr/>
        </p:nvSpPr>
        <p:spPr>
          <a:xfrm>
            <a:off x="10048399" y="3358396"/>
            <a:ext cx="2233493" cy="3909417"/>
          </a:xfrm>
          <a:prstGeom prst="rect">
            <a:avLst/>
          </a:prstGeom>
          <a:noFill/>
          <a:ln/>
        </p:spPr>
        <p:txBody>
          <a:bodyPr wrap="square" rtlCol="0" anchor="t"/>
          <a:lstStyle/>
          <a:p>
            <a:pPr marL="0" indent="0" algn="l">
              <a:lnSpc>
                <a:spcPts val="2799"/>
              </a:lnSpc>
              <a:buNone/>
            </a:pPr>
            <a:r>
              <a:rPr lang="en-US" sz="1750" dirty="0">
                <a:solidFill>
                  <a:srgbClr val="3B3535"/>
                </a:solidFill>
                <a:latin typeface="Roboto" pitchFamily="34" charset="0"/>
                <a:ea typeface="Roboto" pitchFamily="34" charset="-122"/>
                <a:cs typeface="Roboto" pitchFamily="34" charset="-120"/>
              </a:rPr>
              <a:t>ChatGPT's ability to understand and communicate in natural language can make information and services more accessible to a wider range of users, including those with disabilities or language barriers.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AFA"/>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936808" y="961668"/>
            <a:ext cx="7951589" cy="588169"/>
          </a:xfrm>
          <a:prstGeom prst="rect">
            <a:avLst/>
          </a:prstGeom>
          <a:noFill/>
          <a:ln/>
        </p:spPr>
        <p:txBody>
          <a:bodyPr wrap="none" rtlCol="0" anchor="t"/>
          <a:lstStyle/>
          <a:p>
            <a:pPr marL="0" indent="0">
              <a:lnSpc>
                <a:spcPts val="4631"/>
              </a:lnSpc>
              <a:buNone/>
            </a:pPr>
            <a:r>
              <a:rPr lang="en-US" sz="3705" dirty="0">
                <a:solidFill>
                  <a:srgbClr val="1F1E1E"/>
                </a:solidFill>
                <a:latin typeface="Red Hat Text" pitchFamily="34" charset="0"/>
                <a:ea typeface="Red Hat Text" pitchFamily="34" charset="-122"/>
                <a:cs typeface="Red Hat Text" pitchFamily="34" charset="-120"/>
              </a:rPr>
              <a:t>Ensuring Responsible AI Development</a:t>
            </a:r>
            <a:endParaRPr lang="en-US" sz="3705" dirty="0"/>
          </a:p>
        </p:txBody>
      </p:sp>
      <p:sp>
        <p:nvSpPr>
          <p:cNvPr id="6" name="Shape 2"/>
          <p:cNvSpPr/>
          <p:nvPr/>
        </p:nvSpPr>
        <p:spPr>
          <a:xfrm>
            <a:off x="5200293" y="1832134"/>
            <a:ext cx="37624" cy="5435798"/>
          </a:xfrm>
          <a:prstGeom prst="rect">
            <a:avLst/>
          </a:prstGeom>
          <a:solidFill>
            <a:srgbClr val="E0B7B7"/>
          </a:solidFill>
          <a:ln/>
        </p:spPr>
      </p:sp>
      <p:sp>
        <p:nvSpPr>
          <p:cNvPr id="7" name="Shape 3"/>
          <p:cNvSpPr/>
          <p:nvPr/>
        </p:nvSpPr>
        <p:spPr>
          <a:xfrm>
            <a:off x="5430798" y="2172057"/>
            <a:ext cx="658654" cy="37624"/>
          </a:xfrm>
          <a:prstGeom prst="rect">
            <a:avLst/>
          </a:prstGeom>
          <a:solidFill>
            <a:srgbClr val="E0B7B7"/>
          </a:solidFill>
          <a:ln/>
        </p:spPr>
      </p:sp>
      <p:sp>
        <p:nvSpPr>
          <p:cNvPr id="8" name="Shape 4"/>
          <p:cNvSpPr/>
          <p:nvPr/>
        </p:nvSpPr>
        <p:spPr>
          <a:xfrm>
            <a:off x="5007412" y="1979176"/>
            <a:ext cx="423386" cy="423386"/>
          </a:xfrm>
          <a:prstGeom prst="roundRect">
            <a:avLst>
              <a:gd name="adj" fmla="val 26673"/>
            </a:avLst>
          </a:prstGeom>
          <a:solidFill>
            <a:srgbClr val="FFD6D6"/>
          </a:solidFill>
          <a:ln/>
        </p:spPr>
      </p:sp>
      <p:sp>
        <p:nvSpPr>
          <p:cNvPr id="9" name="Text 5"/>
          <p:cNvSpPr/>
          <p:nvPr/>
        </p:nvSpPr>
        <p:spPr>
          <a:xfrm>
            <a:off x="5175766" y="2014418"/>
            <a:ext cx="86678" cy="352782"/>
          </a:xfrm>
          <a:prstGeom prst="rect">
            <a:avLst/>
          </a:prstGeom>
          <a:noFill/>
          <a:ln/>
        </p:spPr>
        <p:txBody>
          <a:bodyPr wrap="none" rtlCol="0" anchor="t"/>
          <a:lstStyle/>
          <a:p>
            <a:pPr marL="0" indent="0" algn="ctr">
              <a:lnSpc>
                <a:spcPts val="2779"/>
              </a:lnSpc>
              <a:buNone/>
            </a:pPr>
            <a:r>
              <a:rPr lang="en-US" sz="2223" dirty="0">
                <a:solidFill>
                  <a:srgbClr val="1F1E1E"/>
                </a:solidFill>
                <a:latin typeface="Red Hat Text" pitchFamily="34" charset="0"/>
                <a:ea typeface="Red Hat Text" pitchFamily="34" charset="-122"/>
                <a:cs typeface="Red Hat Text" pitchFamily="34" charset="-120"/>
              </a:rPr>
              <a:t>1</a:t>
            </a:r>
            <a:endParaRPr lang="en-US" sz="2223" dirty="0"/>
          </a:p>
        </p:txBody>
      </p:sp>
      <p:sp>
        <p:nvSpPr>
          <p:cNvPr id="10" name="Text 6"/>
          <p:cNvSpPr/>
          <p:nvPr/>
        </p:nvSpPr>
        <p:spPr>
          <a:xfrm>
            <a:off x="6254234" y="2020253"/>
            <a:ext cx="2352675" cy="294084"/>
          </a:xfrm>
          <a:prstGeom prst="rect">
            <a:avLst/>
          </a:prstGeom>
          <a:noFill/>
          <a:ln/>
        </p:spPr>
        <p:txBody>
          <a:bodyPr wrap="none" rtlCol="0" anchor="t"/>
          <a:lstStyle/>
          <a:p>
            <a:pPr marL="0" indent="0" algn="l">
              <a:lnSpc>
                <a:spcPts val="2316"/>
              </a:lnSpc>
              <a:buNone/>
            </a:pPr>
            <a:r>
              <a:rPr lang="en-US" sz="1853" dirty="0">
                <a:solidFill>
                  <a:srgbClr val="1F1E1E"/>
                </a:solidFill>
                <a:latin typeface="Red Hat Text" pitchFamily="34" charset="0"/>
                <a:ea typeface="Red Hat Text" pitchFamily="34" charset="-122"/>
                <a:cs typeface="Red Hat Text" pitchFamily="34" charset="-120"/>
              </a:rPr>
              <a:t>Transparency</a:t>
            </a:r>
            <a:endParaRPr lang="en-US" sz="1853" dirty="0"/>
          </a:p>
        </p:txBody>
      </p:sp>
      <p:sp>
        <p:nvSpPr>
          <p:cNvPr id="11" name="Text 7"/>
          <p:cNvSpPr/>
          <p:nvPr/>
        </p:nvSpPr>
        <p:spPr>
          <a:xfrm>
            <a:off x="6254234" y="2427208"/>
            <a:ext cx="7096839" cy="903327"/>
          </a:xfrm>
          <a:prstGeom prst="rect">
            <a:avLst/>
          </a:prstGeom>
          <a:noFill/>
          <a:ln/>
        </p:spPr>
        <p:txBody>
          <a:bodyPr wrap="square" rtlCol="0" anchor="t"/>
          <a:lstStyle/>
          <a:p>
            <a:pPr marL="0" indent="0" algn="l">
              <a:lnSpc>
                <a:spcPts val="2371"/>
              </a:lnSpc>
              <a:buNone/>
            </a:pPr>
            <a:r>
              <a:rPr lang="en-US" sz="1482" dirty="0">
                <a:solidFill>
                  <a:srgbClr val="3B3535"/>
                </a:solidFill>
                <a:latin typeface="Roboto" pitchFamily="34" charset="0"/>
                <a:ea typeface="Roboto" pitchFamily="34" charset="-122"/>
                <a:cs typeface="Roboto" pitchFamily="34" charset="-120"/>
              </a:rPr>
              <a:t>Developers of AI language models like ChatGPT must prioritize transparency, openly sharing information about the model's capabilities, limitations, and underlying processes. This will build trust and enable users to make informed decisions.</a:t>
            </a:r>
            <a:endParaRPr lang="en-US" sz="1482" dirty="0"/>
          </a:p>
        </p:txBody>
      </p:sp>
      <p:sp>
        <p:nvSpPr>
          <p:cNvPr id="12" name="Shape 8"/>
          <p:cNvSpPr/>
          <p:nvPr/>
        </p:nvSpPr>
        <p:spPr>
          <a:xfrm>
            <a:off x="5430798" y="4046696"/>
            <a:ext cx="658654" cy="37624"/>
          </a:xfrm>
          <a:prstGeom prst="rect">
            <a:avLst/>
          </a:prstGeom>
          <a:solidFill>
            <a:srgbClr val="E0B7B7"/>
          </a:solidFill>
          <a:ln/>
        </p:spPr>
      </p:sp>
      <p:sp>
        <p:nvSpPr>
          <p:cNvPr id="13" name="Shape 9"/>
          <p:cNvSpPr/>
          <p:nvPr/>
        </p:nvSpPr>
        <p:spPr>
          <a:xfrm>
            <a:off x="5007412" y="3853815"/>
            <a:ext cx="423386" cy="423386"/>
          </a:xfrm>
          <a:prstGeom prst="roundRect">
            <a:avLst>
              <a:gd name="adj" fmla="val 26673"/>
            </a:avLst>
          </a:prstGeom>
          <a:solidFill>
            <a:srgbClr val="FFD6D6"/>
          </a:solidFill>
          <a:ln/>
        </p:spPr>
      </p:sp>
      <p:sp>
        <p:nvSpPr>
          <p:cNvPr id="14" name="Text 10"/>
          <p:cNvSpPr/>
          <p:nvPr/>
        </p:nvSpPr>
        <p:spPr>
          <a:xfrm>
            <a:off x="5141714" y="3889058"/>
            <a:ext cx="154781" cy="352782"/>
          </a:xfrm>
          <a:prstGeom prst="rect">
            <a:avLst/>
          </a:prstGeom>
          <a:noFill/>
          <a:ln/>
        </p:spPr>
        <p:txBody>
          <a:bodyPr wrap="none" rtlCol="0" anchor="t"/>
          <a:lstStyle/>
          <a:p>
            <a:pPr marL="0" indent="0" algn="ctr">
              <a:lnSpc>
                <a:spcPts val="2779"/>
              </a:lnSpc>
              <a:buNone/>
            </a:pPr>
            <a:r>
              <a:rPr lang="en-US" sz="2223" dirty="0">
                <a:solidFill>
                  <a:srgbClr val="1F1E1E"/>
                </a:solidFill>
                <a:latin typeface="Red Hat Text" pitchFamily="34" charset="0"/>
                <a:ea typeface="Red Hat Text" pitchFamily="34" charset="-122"/>
                <a:cs typeface="Red Hat Text" pitchFamily="34" charset="-120"/>
              </a:rPr>
              <a:t>2</a:t>
            </a:r>
            <a:endParaRPr lang="en-US" sz="2223" dirty="0"/>
          </a:p>
        </p:txBody>
      </p:sp>
      <p:sp>
        <p:nvSpPr>
          <p:cNvPr id="15" name="Text 11"/>
          <p:cNvSpPr/>
          <p:nvPr/>
        </p:nvSpPr>
        <p:spPr>
          <a:xfrm>
            <a:off x="6254234" y="3894892"/>
            <a:ext cx="2352675" cy="294084"/>
          </a:xfrm>
          <a:prstGeom prst="rect">
            <a:avLst/>
          </a:prstGeom>
          <a:noFill/>
          <a:ln/>
        </p:spPr>
        <p:txBody>
          <a:bodyPr wrap="none" rtlCol="0" anchor="t"/>
          <a:lstStyle/>
          <a:p>
            <a:pPr marL="0" indent="0" algn="l">
              <a:lnSpc>
                <a:spcPts val="2316"/>
              </a:lnSpc>
              <a:buNone/>
            </a:pPr>
            <a:r>
              <a:rPr lang="en-US" sz="1853" dirty="0">
                <a:solidFill>
                  <a:srgbClr val="1F1E1E"/>
                </a:solidFill>
                <a:latin typeface="Red Hat Text" pitchFamily="34" charset="0"/>
                <a:ea typeface="Red Hat Text" pitchFamily="34" charset="-122"/>
                <a:cs typeface="Red Hat Text" pitchFamily="34" charset="-120"/>
              </a:rPr>
              <a:t>Ethical Guardrails</a:t>
            </a:r>
            <a:endParaRPr lang="en-US" sz="1853" dirty="0"/>
          </a:p>
        </p:txBody>
      </p:sp>
      <p:sp>
        <p:nvSpPr>
          <p:cNvPr id="16" name="Text 12"/>
          <p:cNvSpPr/>
          <p:nvPr/>
        </p:nvSpPr>
        <p:spPr>
          <a:xfrm>
            <a:off x="6254234" y="4301847"/>
            <a:ext cx="7096839" cy="903327"/>
          </a:xfrm>
          <a:prstGeom prst="rect">
            <a:avLst/>
          </a:prstGeom>
          <a:noFill/>
          <a:ln/>
        </p:spPr>
        <p:txBody>
          <a:bodyPr wrap="square" rtlCol="0" anchor="t"/>
          <a:lstStyle/>
          <a:p>
            <a:pPr marL="0" indent="0" algn="l">
              <a:lnSpc>
                <a:spcPts val="2371"/>
              </a:lnSpc>
              <a:buNone/>
            </a:pPr>
            <a:r>
              <a:rPr lang="en-US" sz="1482" dirty="0">
                <a:solidFill>
                  <a:srgbClr val="3B3535"/>
                </a:solidFill>
                <a:latin typeface="Roboto" pitchFamily="34" charset="0"/>
                <a:ea typeface="Roboto" pitchFamily="34" charset="-122"/>
                <a:cs typeface="Roboto" pitchFamily="34" charset="-120"/>
              </a:rPr>
              <a:t>Rigorous ethical frameworks must be put in place to ensure AI systems are developed and deployed in a responsible manner, mitigating the risks of bias, privacy violations, and other potential harms.</a:t>
            </a:r>
            <a:endParaRPr lang="en-US" sz="1482" dirty="0"/>
          </a:p>
        </p:txBody>
      </p:sp>
      <p:sp>
        <p:nvSpPr>
          <p:cNvPr id="17" name="Shape 13"/>
          <p:cNvSpPr/>
          <p:nvPr/>
        </p:nvSpPr>
        <p:spPr>
          <a:xfrm>
            <a:off x="5430798" y="5921335"/>
            <a:ext cx="658654" cy="37624"/>
          </a:xfrm>
          <a:prstGeom prst="rect">
            <a:avLst/>
          </a:prstGeom>
          <a:solidFill>
            <a:srgbClr val="E0B7B7"/>
          </a:solidFill>
          <a:ln/>
        </p:spPr>
      </p:sp>
      <p:sp>
        <p:nvSpPr>
          <p:cNvPr id="18" name="Shape 14"/>
          <p:cNvSpPr/>
          <p:nvPr/>
        </p:nvSpPr>
        <p:spPr>
          <a:xfrm>
            <a:off x="5007412" y="5728454"/>
            <a:ext cx="423386" cy="423386"/>
          </a:xfrm>
          <a:prstGeom prst="roundRect">
            <a:avLst>
              <a:gd name="adj" fmla="val 26673"/>
            </a:avLst>
          </a:prstGeom>
          <a:solidFill>
            <a:srgbClr val="FFD6D6"/>
          </a:solidFill>
          <a:ln/>
        </p:spPr>
      </p:sp>
      <p:sp>
        <p:nvSpPr>
          <p:cNvPr id="19" name="Text 15"/>
          <p:cNvSpPr/>
          <p:nvPr/>
        </p:nvSpPr>
        <p:spPr>
          <a:xfrm>
            <a:off x="5136356" y="5763697"/>
            <a:ext cx="165497" cy="352782"/>
          </a:xfrm>
          <a:prstGeom prst="rect">
            <a:avLst/>
          </a:prstGeom>
          <a:noFill/>
          <a:ln/>
        </p:spPr>
        <p:txBody>
          <a:bodyPr wrap="none" rtlCol="0" anchor="t"/>
          <a:lstStyle/>
          <a:p>
            <a:pPr marL="0" indent="0" algn="ctr">
              <a:lnSpc>
                <a:spcPts val="2779"/>
              </a:lnSpc>
              <a:buNone/>
            </a:pPr>
            <a:r>
              <a:rPr lang="en-US" sz="2223" dirty="0">
                <a:solidFill>
                  <a:srgbClr val="1F1E1E"/>
                </a:solidFill>
                <a:latin typeface="Red Hat Text" pitchFamily="34" charset="0"/>
                <a:ea typeface="Red Hat Text" pitchFamily="34" charset="-122"/>
                <a:cs typeface="Red Hat Text" pitchFamily="34" charset="-120"/>
              </a:rPr>
              <a:t>3</a:t>
            </a:r>
            <a:endParaRPr lang="en-US" sz="2223" dirty="0"/>
          </a:p>
        </p:txBody>
      </p:sp>
      <p:sp>
        <p:nvSpPr>
          <p:cNvPr id="20" name="Text 16"/>
          <p:cNvSpPr/>
          <p:nvPr/>
        </p:nvSpPr>
        <p:spPr>
          <a:xfrm>
            <a:off x="6254234" y="5769531"/>
            <a:ext cx="2352675" cy="294084"/>
          </a:xfrm>
          <a:prstGeom prst="rect">
            <a:avLst/>
          </a:prstGeom>
          <a:noFill/>
          <a:ln/>
        </p:spPr>
        <p:txBody>
          <a:bodyPr wrap="none" rtlCol="0" anchor="t"/>
          <a:lstStyle/>
          <a:p>
            <a:pPr marL="0" indent="0" algn="l">
              <a:lnSpc>
                <a:spcPts val="2316"/>
              </a:lnSpc>
              <a:buNone/>
            </a:pPr>
            <a:r>
              <a:rPr lang="en-US" sz="1853" dirty="0">
                <a:solidFill>
                  <a:srgbClr val="1F1E1E"/>
                </a:solidFill>
                <a:latin typeface="Red Hat Text" pitchFamily="34" charset="0"/>
                <a:ea typeface="Red Hat Text" pitchFamily="34" charset="-122"/>
                <a:cs typeface="Red Hat Text" pitchFamily="34" charset="-120"/>
              </a:rPr>
              <a:t>Ongoing Evaluation</a:t>
            </a:r>
            <a:endParaRPr lang="en-US" sz="1853" dirty="0"/>
          </a:p>
        </p:txBody>
      </p:sp>
      <p:sp>
        <p:nvSpPr>
          <p:cNvPr id="21" name="Text 17"/>
          <p:cNvSpPr/>
          <p:nvPr/>
        </p:nvSpPr>
        <p:spPr>
          <a:xfrm>
            <a:off x="6254234" y="6176486"/>
            <a:ext cx="7096839" cy="903327"/>
          </a:xfrm>
          <a:prstGeom prst="rect">
            <a:avLst/>
          </a:prstGeom>
          <a:noFill/>
          <a:ln/>
        </p:spPr>
        <p:txBody>
          <a:bodyPr wrap="square" rtlCol="0" anchor="t"/>
          <a:lstStyle/>
          <a:p>
            <a:pPr marL="0" indent="0" algn="l">
              <a:lnSpc>
                <a:spcPts val="2371"/>
              </a:lnSpc>
              <a:buNone/>
            </a:pPr>
            <a:r>
              <a:rPr lang="en-US" sz="1482" dirty="0">
                <a:solidFill>
                  <a:srgbClr val="3B3535"/>
                </a:solidFill>
                <a:latin typeface="Roboto" pitchFamily="34" charset="0"/>
                <a:ea typeface="Roboto" pitchFamily="34" charset="-122"/>
                <a:cs typeface="Roboto" pitchFamily="34" charset="-120"/>
              </a:rPr>
              <a:t>Continuous testing, monitoring, and evaluation of AI language models are essential to identify and address emerging issues, such as the generation of misinformation or inappropriate content.</a:t>
            </a:r>
            <a:endParaRPr lang="en-US" sz="1482"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43530"/>
          </a:xfrm>
          <a:prstGeom prst="rect">
            <a:avLst/>
          </a:prstGeom>
          <a:solidFill>
            <a:srgbClr val="FFFAFA"/>
          </a:solidFill>
          <a:ln/>
        </p:spPr>
      </p:sp>
      <p:sp>
        <p:nvSpPr>
          <p:cNvPr id="4" name="Text 1"/>
          <p:cNvSpPr/>
          <p:nvPr/>
        </p:nvSpPr>
        <p:spPr>
          <a:xfrm>
            <a:off x="3323987" y="491014"/>
            <a:ext cx="7229832" cy="557927"/>
          </a:xfrm>
          <a:prstGeom prst="rect">
            <a:avLst/>
          </a:prstGeom>
          <a:noFill/>
          <a:ln/>
        </p:spPr>
        <p:txBody>
          <a:bodyPr wrap="none" rtlCol="0" anchor="t"/>
          <a:lstStyle/>
          <a:p>
            <a:pPr marL="0" indent="0">
              <a:lnSpc>
                <a:spcPts val="4394"/>
              </a:lnSpc>
              <a:buNone/>
            </a:pPr>
            <a:r>
              <a:rPr lang="en-US" sz="3515" dirty="0">
                <a:solidFill>
                  <a:srgbClr val="1F1E1E"/>
                </a:solidFill>
                <a:latin typeface="Red Hat Text" pitchFamily="34" charset="0"/>
                <a:ea typeface="Red Hat Text" pitchFamily="34" charset="-122"/>
                <a:cs typeface="Red Hat Text" pitchFamily="34" charset="-120"/>
              </a:rPr>
              <a:t>Embracing the Future with ChatGPT</a:t>
            </a:r>
            <a:endParaRPr lang="en-US" sz="3515" dirty="0"/>
          </a:p>
        </p:txBody>
      </p:sp>
      <p:sp>
        <p:nvSpPr>
          <p:cNvPr id="5" name="Shape 2"/>
          <p:cNvSpPr/>
          <p:nvPr/>
        </p:nvSpPr>
        <p:spPr>
          <a:xfrm>
            <a:off x="3323987" y="1406009"/>
            <a:ext cx="7982307" cy="1943814"/>
          </a:xfrm>
          <a:prstGeom prst="rect">
            <a:avLst/>
          </a:prstGeom>
          <a:solidFill>
            <a:srgbClr val="FFD6D6"/>
          </a:solidFill>
          <a:ln/>
        </p:spPr>
      </p:sp>
      <p:sp>
        <p:nvSpPr>
          <p:cNvPr id="6" name="Text 3"/>
          <p:cNvSpPr/>
          <p:nvPr/>
        </p:nvSpPr>
        <p:spPr>
          <a:xfrm>
            <a:off x="3502581" y="1520666"/>
            <a:ext cx="3630335" cy="285750"/>
          </a:xfrm>
          <a:prstGeom prst="rect">
            <a:avLst/>
          </a:prstGeom>
          <a:noFill/>
          <a:ln/>
        </p:spPr>
        <p:txBody>
          <a:bodyPr wrap="none" rtlCol="0" anchor="t"/>
          <a:lstStyle/>
          <a:p>
            <a:pPr marL="0" indent="0">
              <a:lnSpc>
                <a:spcPts val="2249"/>
              </a:lnSpc>
              <a:buNone/>
            </a:pPr>
            <a:r>
              <a:rPr lang="en-US" sz="1406" dirty="0">
                <a:solidFill>
                  <a:srgbClr val="3B3535"/>
                </a:solidFill>
                <a:latin typeface="Roboto" pitchFamily="34" charset="0"/>
                <a:ea typeface="Roboto" pitchFamily="34" charset="-122"/>
                <a:cs typeface="Roboto" pitchFamily="34" charset="-120"/>
              </a:rPr>
              <a:t>Empowerment</a:t>
            </a:r>
            <a:endParaRPr lang="en-US" sz="1406" dirty="0"/>
          </a:p>
        </p:txBody>
      </p:sp>
      <p:sp>
        <p:nvSpPr>
          <p:cNvPr id="7" name="Text 4"/>
          <p:cNvSpPr/>
          <p:nvPr/>
        </p:nvSpPr>
        <p:spPr>
          <a:xfrm>
            <a:off x="7497485" y="1520666"/>
            <a:ext cx="3630335" cy="1714500"/>
          </a:xfrm>
          <a:prstGeom prst="rect">
            <a:avLst/>
          </a:prstGeom>
          <a:noFill/>
          <a:ln/>
        </p:spPr>
        <p:txBody>
          <a:bodyPr wrap="square" rtlCol="0" anchor="t"/>
          <a:lstStyle/>
          <a:p>
            <a:pPr marL="0" indent="0">
              <a:lnSpc>
                <a:spcPts val="2249"/>
              </a:lnSpc>
              <a:buNone/>
            </a:pPr>
            <a:r>
              <a:rPr lang="en-US" sz="1406" dirty="0">
                <a:solidFill>
                  <a:srgbClr val="3B3535"/>
                </a:solidFill>
                <a:latin typeface="Roboto" pitchFamily="34" charset="0"/>
                <a:ea typeface="Roboto" pitchFamily="34" charset="-122"/>
                <a:cs typeface="Roboto" pitchFamily="34" charset="-120"/>
              </a:rPr>
              <a:t>ChatGPT and similar AI language models have the potential to empower individuals, organizations, and society as a whole, by augmenting human capabilities and enabling new forms of creativity, productivity, and problem-solving.</a:t>
            </a:r>
            <a:endParaRPr lang="en-US" sz="1406" dirty="0"/>
          </a:p>
        </p:txBody>
      </p:sp>
      <p:sp>
        <p:nvSpPr>
          <p:cNvPr id="8" name="Text 5"/>
          <p:cNvSpPr/>
          <p:nvPr/>
        </p:nvSpPr>
        <p:spPr>
          <a:xfrm>
            <a:off x="3502581" y="3464481"/>
            <a:ext cx="3630335" cy="285750"/>
          </a:xfrm>
          <a:prstGeom prst="rect">
            <a:avLst/>
          </a:prstGeom>
          <a:noFill/>
          <a:ln/>
        </p:spPr>
        <p:txBody>
          <a:bodyPr wrap="none" rtlCol="0" anchor="t"/>
          <a:lstStyle/>
          <a:p>
            <a:pPr marL="0" indent="0">
              <a:lnSpc>
                <a:spcPts val="2249"/>
              </a:lnSpc>
              <a:buNone/>
            </a:pPr>
            <a:r>
              <a:rPr lang="en-US" sz="1406" dirty="0">
                <a:solidFill>
                  <a:srgbClr val="3B3535"/>
                </a:solidFill>
                <a:latin typeface="Roboto" pitchFamily="34" charset="0"/>
                <a:ea typeface="Roboto" pitchFamily="34" charset="-122"/>
                <a:cs typeface="Roboto" pitchFamily="34" charset="-120"/>
              </a:rPr>
              <a:t>Collaboration</a:t>
            </a:r>
            <a:endParaRPr lang="en-US" sz="1406" dirty="0"/>
          </a:p>
        </p:txBody>
      </p:sp>
      <p:sp>
        <p:nvSpPr>
          <p:cNvPr id="9" name="Text 6"/>
          <p:cNvSpPr/>
          <p:nvPr/>
        </p:nvSpPr>
        <p:spPr>
          <a:xfrm>
            <a:off x="7497485" y="3464481"/>
            <a:ext cx="3630335" cy="1428750"/>
          </a:xfrm>
          <a:prstGeom prst="rect">
            <a:avLst/>
          </a:prstGeom>
          <a:noFill/>
          <a:ln/>
        </p:spPr>
        <p:txBody>
          <a:bodyPr wrap="square" rtlCol="0" anchor="t"/>
          <a:lstStyle/>
          <a:p>
            <a:pPr marL="0" indent="0">
              <a:lnSpc>
                <a:spcPts val="2249"/>
              </a:lnSpc>
              <a:buNone/>
            </a:pPr>
            <a:r>
              <a:rPr lang="en-US" sz="1406" dirty="0">
                <a:solidFill>
                  <a:srgbClr val="3B3535"/>
                </a:solidFill>
                <a:latin typeface="Roboto" pitchFamily="34" charset="0"/>
                <a:ea typeface="Roboto" pitchFamily="34" charset="-122"/>
                <a:cs typeface="Roboto" pitchFamily="34" charset="-120"/>
              </a:rPr>
              <a:t>As AI and humans work together, we can expect to see new modes of collaboration, where the strengths of both are leveraged to tackle complex challenges and drive innovation.</a:t>
            </a:r>
            <a:endParaRPr lang="en-US" sz="1406" dirty="0"/>
          </a:p>
        </p:txBody>
      </p:sp>
      <p:sp>
        <p:nvSpPr>
          <p:cNvPr id="10" name="Shape 7"/>
          <p:cNvSpPr/>
          <p:nvPr/>
        </p:nvSpPr>
        <p:spPr>
          <a:xfrm>
            <a:off x="3323987" y="5007888"/>
            <a:ext cx="7982307" cy="1372314"/>
          </a:xfrm>
          <a:prstGeom prst="rect">
            <a:avLst/>
          </a:prstGeom>
          <a:solidFill>
            <a:srgbClr val="FFD6D6"/>
          </a:solidFill>
          <a:ln/>
        </p:spPr>
      </p:sp>
      <p:sp>
        <p:nvSpPr>
          <p:cNvPr id="11" name="Text 8"/>
          <p:cNvSpPr/>
          <p:nvPr/>
        </p:nvSpPr>
        <p:spPr>
          <a:xfrm>
            <a:off x="3502581" y="5122545"/>
            <a:ext cx="3630335" cy="285750"/>
          </a:xfrm>
          <a:prstGeom prst="rect">
            <a:avLst/>
          </a:prstGeom>
          <a:noFill/>
          <a:ln/>
        </p:spPr>
        <p:txBody>
          <a:bodyPr wrap="none" rtlCol="0" anchor="t"/>
          <a:lstStyle/>
          <a:p>
            <a:pPr marL="0" indent="0">
              <a:lnSpc>
                <a:spcPts val="2249"/>
              </a:lnSpc>
              <a:buNone/>
            </a:pPr>
            <a:r>
              <a:rPr lang="en-US" sz="1406" dirty="0">
                <a:solidFill>
                  <a:srgbClr val="3B3535"/>
                </a:solidFill>
                <a:latin typeface="Roboto" pitchFamily="34" charset="0"/>
                <a:ea typeface="Roboto" pitchFamily="34" charset="-122"/>
                <a:cs typeface="Roboto" pitchFamily="34" charset="-120"/>
              </a:rPr>
              <a:t>Ethical Responsibility</a:t>
            </a:r>
            <a:endParaRPr lang="en-US" sz="1406" dirty="0"/>
          </a:p>
        </p:txBody>
      </p:sp>
      <p:sp>
        <p:nvSpPr>
          <p:cNvPr id="12" name="Text 9"/>
          <p:cNvSpPr/>
          <p:nvPr/>
        </p:nvSpPr>
        <p:spPr>
          <a:xfrm>
            <a:off x="7497485" y="5122545"/>
            <a:ext cx="3630335" cy="1143000"/>
          </a:xfrm>
          <a:prstGeom prst="rect">
            <a:avLst/>
          </a:prstGeom>
          <a:noFill/>
          <a:ln/>
        </p:spPr>
        <p:txBody>
          <a:bodyPr wrap="square" rtlCol="0" anchor="t"/>
          <a:lstStyle/>
          <a:p>
            <a:pPr marL="0" indent="0">
              <a:lnSpc>
                <a:spcPts val="2249"/>
              </a:lnSpc>
              <a:buNone/>
            </a:pPr>
            <a:r>
              <a:rPr lang="en-US" sz="1406" dirty="0">
                <a:solidFill>
                  <a:srgbClr val="3B3535"/>
                </a:solidFill>
                <a:latin typeface="Roboto" pitchFamily="34" charset="0"/>
                <a:ea typeface="Roboto" pitchFamily="34" charset="-122"/>
                <a:cs typeface="Roboto" pitchFamily="34" charset="-120"/>
              </a:rPr>
              <a:t>Ensuring the responsible development and deployment of AI language models will be crucial to mitigate risks and ensure these technologies benefit humanity as a whole.</a:t>
            </a:r>
            <a:endParaRPr lang="en-US" sz="1406" dirty="0"/>
          </a:p>
        </p:txBody>
      </p:sp>
      <p:sp>
        <p:nvSpPr>
          <p:cNvPr id="13" name="Text 10"/>
          <p:cNvSpPr/>
          <p:nvPr/>
        </p:nvSpPr>
        <p:spPr>
          <a:xfrm>
            <a:off x="3502581" y="6494859"/>
            <a:ext cx="3630335" cy="285750"/>
          </a:xfrm>
          <a:prstGeom prst="rect">
            <a:avLst/>
          </a:prstGeom>
          <a:noFill/>
          <a:ln/>
        </p:spPr>
        <p:txBody>
          <a:bodyPr wrap="none" rtlCol="0" anchor="t"/>
          <a:lstStyle/>
          <a:p>
            <a:pPr marL="0" indent="0">
              <a:lnSpc>
                <a:spcPts val="2249"/>
              </a:lnSpc>
              <a:buNone/>
            </a:pPr>
            <a:r>
              <a:rPr lang="en-US" sz="1406" dirty="0">
                <a:solidFill>
                  <a:srgbClr val="3B3535"/>
                </a:solidFill>
                <a:latin typeface="Roboto" pitchFamily="34" charset="0"/>
                <a:ea typeface="Roboto" pitchFamily="34" charset="-122"/>
                <a:cs typeface="Roboto" pitchFamily="34" charset="-120"/>
              </a:rPr>
              <a:t>Continuous Evolution</a:t>
            </a:r>
            <a:endParaRPr lang="en-US" sz="1406" dirty="0"/>
          </a:p>
        </p:txBody>
      </p:sp>
      <p:sp>
        <p:nvSpPr>
          <p:cNvPr id="14" name="Text 11"/>
          <p:cNvSpPr/>
          <p:nvPr/>
        </p:nvSpPr>
        <p:spPr>
          <a:xfrm>
            <a:off x="7497485" y="6494859"/>
            <a:ext cx="3630335" cy="1143000"/>
          </a:xfrm>
          <a:prstGeom prst="rect">
            <a:avLst/>
          </a:prstGeom>
          <a:noFill/>
          <a:ln/>
        </p:spPr>
        <p:txBody>
          <a:bodyPr wrap="square" rtlCol="0" anchor="t"/>
          <a:lstStyle/>
          <a:p>
            <a:pPr marL="0" indent="0">
              <a:lnSpc>
                <a:spcPts val="2249"/>
              </a:lnSpc>
              <a:buNone/>
            </a:pPr>
            <a:r>
              <a:rPr lang="en-US" sz="1406" dirty="0">
                <a:solidFill>
                  <a:srgbClr val="3B3535"/>
                </a:solidFill>
                <a:latin typeface="Roboto" pitchFamily="34" charset="0"/>
                <a:ea typeface="Roboto" pitchFamily="34" charset="-122"/>
                <a:cs typeface="Roboto" pitchFamily="34" charset="-120"/>
              </a:rPr>
              <a:t>The field of AI language models is rapidly evolving, and we can expect to see continued advancements, with increasingly sophisticated capabilities and applications.</a:t>
            </a:r>
            <a:endParaRPr lang="en-US" sz="1406"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108</TotalTime>
  <Words>1545</Words>
  <Application>Microsoft Office PowerPoint</Application>
  <PresentationFormat>Custom</PresentationFormat>
  <Paragraphs>99</Paragraphs>
  <Slides>12</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Century Gothic</vt:lpstr>
      <vt:lpstr>Red Hat Text</vt:lpstr>
      <vt:lpstr>Roboto</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Raushan kumar</cp:lastModifiedBy>
  <cp:revision>6</cp:revision>
  <dcterms:created xsi:type="dcterms:W3CDTF">2024-05-10T03:36:36Z</dcterms:created>
  <dcterms:modified xsi:type="dcterms:W3CDTF">2024-05-11T04:52:22Z</dcterms:modified>
</cp:coreProperties>
</file>